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7" r:id="rId2"/>
    <p:sldId id="274" r:id="rId3"/>
    <p:sldId id="290" r:id="rId4"/>
    <p:sldId id="309" r:id="rId5"/>
    <p:sldId id="331" r:id="rId6"/>
    <p:sldId id="342" r:id="rId7"/>
    <p:sldId id="338" r:id="rId8"/>
    <p:sldId id="344" r:id="rId9"/>
    <p:sldId id="345" r:id="rId10"/>
    <p:sldId id="343" r:id="rId11"/>
    <p:sldId id="326" r:id="rId12"/>
    <p:sldId id="346" r:id="rId13"/>
    <p:sldId id="347" r:id="rId14"/>
    <p:sldId id="348" r:id="rId15"/>
    <p:sldId id="349" r:id="rId16"/>
    <p:sldId id="350" r:id="rId17"/>
    <p:sldId id="352" r:id="rId18"/>
    <p:sldId id="353" r:id="rId19"/>
    <p:sldId id="354" r:id="rId20"/>
    <p:sldId id="355" r:id="rId21"/>
    <p:sldId id="356" r:id="rId22"/>
    <p:sldId id="322" r:id="rId23"/>
    <p:sldId id="263" r:id="rId24"/>
    <p:sldId id="270" r:id="rId25"/>
    <p:sldId id="300" r:id="rId26"/>
    <p:sldId id="299" r:id="rId27"/>
    <p:sldId id="32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33" autoAdjust="0"/>
    <p:restoredTop sz="97125" autoAdjust="0"/>
  </p:normalViewPr>
  <p:slideViewPr>
    <p:cSldViewPr snapToGrid="0">
      <p:cViewPr>
        <p:scale>
          <a:sx n="150" d="100"/>
          <a:sy n="150" d="100"/>
        </p:scale>
        <p:origin x="200"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CDA9F1-5B3C-43E8-A93D-B19F606CD99D}" type="datetimeFigureOut">
              <a:rPr lang="en-US" smtClean="0"/>
              <a:t>11/30/20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D60FC-C268-4CD5-BFA8-943CBA60116B}" type="slidenum">
              <a:rPr lang="en-US" smtClean="0"/>
              <a:t>‹#›</a:t>
            </a:fld>
            <a:endParaRPr lang="en-US"/>
          </a:p>
        </p:txBody>
      </p:sp>
    </p:spTree>
    <p:extLst>
      <p:ext uri="{BB962C8B-B14F-4D97-AF65-F5344CB8AC3E}">
        <p14:creationId xmlns:p14="http://schemas.microsoft.com/office/powerpoint/2010/main" val="7158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Names: Hannah, Megan, </a:t>
            </a:r>
            <a:r>
              <a:rPr lang="en-US" dirty="0" err="1"/>
              <a:t>Zuha</a:t>
            </a:r>
            <a:r>
              <a:rPr lang="en-US" dirty="0"/>
              <a:t>, Ana + Paula, Angel, Sasha, Nina</a:t>
            </a:r>
          </a:p>
          <a:p>
            <a:endParaRPr lang="en-US" dirty="0"/>
          </a:p>
        </p:txBody>
      </p:sp>
      <p:sp>
        <p:nvSpPr>
          <p:cNvPr id="4" name="Slide Number Placeholder 3"/>
          <p:cNvSpPr>
            <a:spLocks noGrp="1"/>
          </p:cNvSpPr>
          <p:nvPr>
            <p:ph type="sldNum" sz="quarter" idx="10"/>
          </p:nvPr>
        </p:nvSpPr>
        <p:spPr/>
        <p:txBody>
          <a:bodyPr/>
          <a:lstStyle/>
          <a:p>
            <a:fld id="{F14D60FC-C268-4CD5-BFA8-943CBA60116B}" type="slidenum">
              <a:rPr lang="en-US" smtClean="0"/>
              <a:t>1</a:t>
            </a:fld>
            <a:endParaRPr lang="en-US"/>
          </a:p>
        </p:txBody>
      </p:sp>
    </p:spTree>
    <p:extLst>
      <p:ext uri="{BB962C8B-B14F-4D97-AF65-F5344CB8AC3E}">
        <p14:creationId xmlns:p14="http://schemas.microsoft.com/office/powerpoint/2010/main" val="1472752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D60FC-C268-4CD5-BFA8-943CBA60116B}" type="slidenum">
              <a:rPr lang="en-US" smtClean="0"/>
              <a:t>2</a:t>
            </a:fld>
            <a:endParaRPr lang="en-US"/>
          </a:p>
        </p:txBody>
      </p:sp>
    </p:spTree>
    <p:extLst>
      <p:ext uri="{BB962C8B-B14F-4D97-AF65-F5344CB8AC3E}">
        <p14:creationId xmlns:p14="http://schemas.microsoft.com/office/powerpoint/2010/main" val="891111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D60FC-C268-4CD5-BFA8-943CBA60116B}" type="slidenum">
              <a:rPr lang="en-US" smtClean="0"/>
              <a:t>6</a:t>
            </a:fld>
            <a:endParaRPr lang="en-US"/>
          </a:p>
        </p:txBody>
      </p:sp>
    </p:spTree>
    <p:extLst>
      <p:ext uri="{BB962C8B-B14F-4D97-AF65-F5344CB8AC3E}">
        <p14:creationId xmlns:p14="http://schemas.microsoft.com/office/powerpoint/2010/main" val="2003105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D60FC-C268-4CD5-BFA8-943CBA60116B}" type="slidenum">
              <a:rPr lang="en-US" smtClean="0"/>
              <a:t>7</a:t>
            </a:fld>
            <a:endParaRPr lang="en-US"/>
          </a:p>
        </p:txBody>
      </p:sp>
    </p:spTree>
    <p:extLst>
      <p:ext uri="{BB962C8B-B14F-4D97-AF65-F5344CB8AC3E}">
        <p14:creationId xmlns:p14="http://schemas.microsoft.com/office/powerpoint/2010/main" val="130573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D60FC-C268-4CD5-BFA8-943CBA60116B}" type="slidenum">
              <a:rPr lang="en-US" smtClean="0"/>
              <a:t>10</a:t>
            </a:fld>
            <a:endParaRPr lang="en-US"/>
          </a:p>
        </p:txBody>
      </p:sp>
    </p:spTree>
    <p:extLst>
      <p:ext uri="{BB962C8B-B14F-4D97-AF65-F5344CB8AC3E}">
        <p14:creationId xmlns:p14="http://schemas.microsoft.com/office/powerpoint/2010/main" val="96059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https://wcrsyyc.github.io/ardx/circ08.html</a:t>
            </a:r>
          </a:p>
        </p:txBody>
      </p:sp>
      <p:sp>
        <p:nvSpPr>
          <p:cNvPr id="4" name="Slide Number Placeholder 3"/>
          <p:cNvSpPr>
            <a:spLocks noGrp="1"/>
          </p:cNvSpPr>
          <p:nvPr>
            <p:ph type="sldNum" sz="quarter" idx="10"/>
          </p:nvPr>
        </p:nvSpPr>
        <p:spPr/>
        <p:txBody>
          <a:bodyPr/>
          <a:lstStyle/>
          <a:p>
            <a:fld id="{F14D60FC-C268-4CD5-BFA8-943CBA60116B}" type="slidenum">
              <a:rPr lang="en-US" smtClean="0"/>
              <a:t>11</a:t>
            </a:fld>
            <a:endParaRPr lang="en-US"/>
          </a:p>
        </p:txBody>
      </p:sp>
    </p:spTree>
    <p:extLst>
      <p:ext uri="{BB962C8B-B14F-4D97-AF65-F5344CB8AC3E}">
        <p14:creationId xmlns:p14="http://schemas.microsoft.com/office/powerpoint/2010/main" val="370595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D60FC-C268-4CD5-BFA8-943CBA60116B}" type="slidenum">
              <a:rPr lang="en-US" smtClean="0"/>
              <a:t>25</a:t>
            </a:fld>
            <a:endParaRPr lang="en-US"/>
          </a:p>
        </p:txBody>
      </p:sp>
    </p:spTree>
    <p:extLst>
      <p:ext uri="{BB962C8B-B14F-4D97-AF65-F5344CB8AC3E}">
        <p14:creationId xmlns:p14="http://schemas.microsoft.com/office/powerpoint/2010/main" val="877275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4D60FC-C268-4CD5-BFA8-943CBA60116B}" type="slidenum">
              <a:rPr lang="en-US" smtClean="0"/>
              <a:t>26</a:t>
            </a:fld>
            <a:endParaRPr lang="en-US"/>
          </a:p>
        </p:txBody>
      </p:sp>
    </p:spTree>
    <p:extLst>
      <p:ext uri="{BB962C8B-B14F-4D97-AF65-F5344CB8AC3E}">
        <p14:creationId xmlns:p14="http://schemas.microsoft.com/office/powerpoint/2010/main" val="9614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4D60FC-C268-4CD5-BFA8-943CBA60116B}" type="slidenum">
              <a:rPr lang="en-US" smtClean="0"/>
              <a:t>27</a:t>
            </a:fld>
            <a:endParaRPr lang="en-US"/>
          </a:p>
        </p:txBody>
      </p:sp>
    </p:spTree>
    <p:extLst>
      <p:ext uri="{BB962C8B-B14F-4D97-AF65-F5344CB8AC3E}">
        <p14:creationId xmlns:p14="http://schemas.microsoft.com/office/powerpoint/2010/main" val="1270466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3273015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113500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76300" y="2668588"/>
            <a:ext cx="10515600" cy="1325563"/>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27804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22292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4010026" y="-1031875"/>
            <a:ext cx="4171950" cy="10515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1847975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4116572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2993810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653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960562"/>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329504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81087"/>
            <a:ext cx="10515600" cy="6746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2309351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1.jpeg"/><Relationship Id="rId12"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814388"/>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286000"/>
            <a:ext cx="10515600" cy="3890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334500" y="63119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t>Fall 2020</a:t>
            </a:r>
            <a:endParaRPr lang="en-US" dirty="0"/>
          </a:p>
        </p:txBody>
      </p:sp>
      <p:pic>
        <p:nvPicPr>
          <p:cNvPr id="8" name="Picture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 y="-1"/>
            <a:ext cx="12192000" cy="725709"/>
          </a:xfrm>
          <a:prstGeom prst="rect">
            <a:avLst/>
          </a:prstGeom>
        </p:spPr>
      </p:pic>
      <p:pic>
        <p:nvPicPr>
          <p:cNvPr id="9" name="Picture 8"/>
          <p:cNvPicPr>
            <a:picLocks noChangeAspect="1"/>
          </p:cNvPicPr>
          <p:nvPr userDrawn="1"/>
        </p:nvPicPr>
        <p:blipFill rotWithShape="1">
          <a:blip r:embed="rId12" cstate="print">
            <a:extLst>
              <a:ext uri="{28A0092B-C50C-407E-A947-70E740481C1C}">
                <a14:useLocalDpi xmlns:a14="http://schemas.microsoft.com/office/drawing/2010/main" val="0"/>
              </a:ext>
            </a:extLst>
          </a:blip>
          <a:srcRect l="9835" t="18153" r="9084" b="14172"/>
          <a:stretch/>
        </p:blipFill>
        <p:spPr>
          <a:xfrm>
            <a:off x="165100" y="0"/>
            <a:ext cx="1536793" cy="725708"/>
          </a:xfrm>
          <a:prstGeom prst="rect">
            <a:avLst/>
          </a:prstGeom>
        </p:spPr>
      </p:pic>
      <p:sp>
        <p:nvSpPr>
          <p:cNvPr id="10" name="TextBox 9"/>
          <p:cNvSpPr txBox="1"/>
          <p:nvPr userDrawn="1"/>
        </p:nvSpPr>
        <p:spPr>
          <a:xfrm>
            <a:off x="9127067" y="95032"/>
            <a:ext cx="3064933" cy="646331"/>
          </a:xfrm>
          <a:prstGeom prst="rect">
            <a:avLst/>
          </a:prstGeom>
          <a:noFill/>
        </p:spPr>
        <p:txBody>
          <a:bodyPr wrap="square" rtlCol="0">
            <a:spAutoFit/>
          </a:bodyPr>
          <a:lstStyle/>
          <a:p>
            <a:pPr algn="r"/>
            <a:r>
              <a:rPr lang="en-US" dirty="0">
                <a:solidFill>
                  <a:schemeClr val="bg1"/>
                </a:solidFill>
                <a:latin typeface="Gabriola" charset="0"/>
                <a:ea typeface="Gabriola" charset="0"/>
                <a:cs typeface="Gabriola" charset="0"/>
              </a:rPr>
              <a:t>Alexandria Library</a:t>
            </a:r>
          </a:p>
          <a:p>
            <a:pPr algn="r"/>
            <a:r>
              <a:rPr lang="en-US" dirty="0">
                <a:solidFill>
                  <a:schemeClr val="bg1"/>
                </a:solidFill>
                <a:latin typeface="Gabriola" charset="0"/>
                <a:ea typeface="Gabriola" charset="0"/>
                <a:cs typeface="Gabriola" charset="0"/>
              </a:rPr>
              <a:t>Kate-Waller Barrett Branch</a:t>
            </a:r>
          </a:p>
        </p:txBody>
      </p:sp>
    </p:spTree>
    <p:extLst>
      <p:ext uri="{BB962C8B-B14F-4D97-AF65-F5344CB8AC3E}">
        <p14:creationId xmlns:p14="http://schemas.microsoft.com/office/powerpoint/2010/main" val="1079957415"/>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4" r:id="rId3"/>
    <p:sldLayoutId id="2147483650" r:id="rId4"/>
    <p:sldLayoutId id="2147483658" r:id="rId5"/>
    <p:sldLayoutId id="2147483657" r:id="rId6"/>
    <p:sldLayoutId id="2147483656" r:id="rId7"/>
    <p:sldLayoutId id="2147483652" r:id="rId8"/>
    <p:sldLayoutId id="2147483653" r:id="rId9"/>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34.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JPG"/><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cratch.mit.edu/" TargetMode="External"/><Relationship Id="rId4" Type="http://schemas.openxmlformats.org/officeDocument/2006/relationships/hyperlink" Target="https://code.org/" TargetMode="External"/><Relationship Id="rId5" Type="http://schemas.openxmlformats.org/officeDocument/2006/relationships/hyperlink" Target="https://www.codecademy.com/" TargetMode="External"/><Relationship Id="rId6" Type="http://schemas.openxmlformats.org/officeDocument/2006/relationships/hyperlink" Target="https://www.khanacademy.org/computing" TargetMode="External"/><Relationship Id="rId1" Type="http://schemas.openxmlformats.org/officeDocument/2006/relationships/slideLayout" Target="../slideLayouts/slideLayout4.xml"/><Relationship Id="rId2" Type="http://schemas.openxmlformats.org/officeDocument/2006/relationships/hyperlink" Target="https://www.arduino.cc/en/Tutorial/HomePage?from=Main.Tutorial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ted.com/talks/fei_fei_li_how_we_re_teaching_computers_to_understand_pictures?language=e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s://www.nasa.gov/astronauts/biographies/kathleen-rubins/biography" TargetMode="External"/><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t>Session </a:t>
            </a:r>
            <a:r>
              <a:rPr lang="en-US" sz="8000" dirty="0" smtClean="0"/>
              <a:t>9!!!</a:t>
            </a:r>
            <a:endParaRPr lang="en-US" sz="8000" dirty="0"/>
          </a:p>
        </p:txBody>
      </p:sp>
      <p:sp>
        <p:nvSpPr>
          <p:cNvPr id="3" name="Text Placeholder 2"/>
          <p:cNvSpPr>
            <a:spLocks noGrp="1"/>
          </p:cNvSpPr>
          <p:nvPr>
            <p:ph type="body" idx="1"/>
          </p:nvPr>
        </p:nvSpPr>
        <p:spPr/>
        <p:txBody>
          <a:bodyPr/>
          <a:lstStyle/>
          <a:p>
            <a:r>
              <a:rPr lang="en-US" dirty="0">
                <a:latin typeface="+mj-lt"/>
              </a:rPr>
              <a:t>November </a:t>
            </a:r>
            <a:r>
              <a:rPr lang="en-US" dirty="0" smtClean="0">
                <a:latin typeface="+mj-lt"/>
              </a:rPr>
              <a:t>30, </a:t>
            </a:r>
            <a:r>
              <a:rPr lang="en-US" dirty="0">
                <a:latin typeface="+mj-lt"/>
              </a:rPr>
              <a:t>2020 </a:t>
            </a:r>
          </a:p>
        </p:txBody>
      </p:sp>
    </p:spTree>
    <p:extLst>
      <p:ext uri="{BB962C8B-B14F-4D97-AF65-F5344CB8AC3E}">
        <p14:creationId xmlns:p14="http://schemas.microsoft.com/office/powerpoint/2010/main" val="4108572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nalog and Digital"/>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ifference Between Analog and Digital Signal (with Comparison Chart)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1" name="Straight Connector 10"/>
          <p:cNvCxnSpPr/>
          <p:nvPr/>
        </p:nvCxnSpPr>
        <p:spPr>
          <a:xfrm flipV="1">
            <a:off x="593501" y="1386623"/>
            <a:ext cx="10515600" cy="3386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D505D7EA-60CD-49A4-B7C6-0461B25F5B1E}"/>
              </a:ext>
            </a:extLst>
          </p:cNvPr>
          <p:cNvPicPr>
            <a:picLocks noChangeAspect="1"/>
          </p:cNvPicPr>
          <p:nvPr/>
        </p:nvPicPr>
        <p:blipFill rotWithShape="1">
          <a:blip r:embed="rId3"/>
          <a:srcRect l="8399" t="9493" r="8045" b="3043"/>
          <a:stretch/>
        </p:blipFill>
        <p:spPr>
          <a:xfrm>
            <a:off x="1366629" y="1420491"/>
            <a:ext cx="8850797" cy="5216266"/>
          </a:xfrm>
          <a:prstGeom prst="rect">
            <a:avLst/>
          </a:prstGeom>
        </p:spPr>
      </p:pic>
    </p:spTree>
    <p:extLst>
      <p:ext uri="{BB962C8B-B14F-4D97-AF65-F5344CB8AC3E}">
        <p14:creationId xmlns:p14="http://schemas.microsoft.com/office/powerpoint/2010/main" val="51293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9657" y="2593493"/>
            <a:ext cx="10515600" cy="1325563"/>
          </a:xfrm>
        </p:spPr>
        <p:txBody>
          <a:bodyPr/>
          <a:lstStyle/>
          <a:p>
            <a:r>
              <a:rPr lang="en-US" dirty="0"/>
              <a:t>This Week’s Activity </a:t>
            </a:r>
          </a:p>
        </p:txBody>
      </p:sp>
      <p:sp>
        <p:nvSpPr>
          <p:cNvPr id="4" name="Date Placeholder 3"/>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991537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0DF566E3-57F1-4AB1-8540-6F30C2DB8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3050" y="842804"/>
            <a:ext cx="7244950" cy="5926443"/>
          </a:xfrm>
        </p:spPr>
      </p:pic>
      <p:sp>
        <p:nvSpPr>
          <p:cNvPr id="4" name="Date Placeholder 3">
            <a:extLst>
              <a:ext uri="{FF2B5EF4-FFF2-40B4-BE49-F238E27FC236}">
                <a16:creationId xmlns:a16="http://schemas.microsoft.com/office/drawing/2014/main" xmlns="" id="{28A65932-12E2-44CA-AE2F-7232AC9C1D32}"/>
              </a:ext>
            </a:extLst>
          </p:cNvPr>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3251727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C95C74-4734-43B4-B495-EF8AB80104E8}"/>
              </a:ext>
            </a:extLst>
          </p:cNvPr>
          <p:cNvSpPr>
            <a:spLocks noGrp="1"/>
          </p:cNvSpPr>
          <p:nvPr>
            <p:ph type="title"/>
          </p:nvPr>
        </p:nvSpPr>
        <p:spPr/>
        <p:txBody>
          <a:bodyPr/>
          <a:lstStyle/>
          <a:p>
            <a:r>
              <a:rPr lang="en-US" dirty="0"/>
              <a:t>Piezoelectric Effect (PZT)</a:t>
            </a:r>
          </a:p>
        </p:txBody>
      </p:sp>
      <p:pic>
        <p:nvPicPr>
          <p:cNvPr id="5" name="Content Placeholder 4">
            <a:extLst>
              <a:ext uri="{FF2B5EF4-FFF2-40B4-BE49-F238E27FC236}">
                <a16:creationId xmlns:a16="http://schemas.microsoft.com/office/drawing/2014/main" xmlns="" id="{E0DEAE37-BB4C-445A-B560-CBE0C0804ABA}"/>
              </a:ext>
            </a:extLst>
          </p:cNvPr>
          <p:cNvPicPr>
            <a:picLocks noGrp="1" noChangeAspect="1"/>
          </p:cNvPicPr>
          <p:nvPr>
            <p:ph idx="1"/>
          </p:nvPr>
        </p:nvPicPr>
        <p:blipFill>
          <a:blip r:embed="rId2"/>
          <a:stretch>
            <a:fillRect/>
          </a:stretch>
        </p:blipFill>
        <p:spPr>
          <a:xfrm>
            <a:off x="4887806" y="2313077"/>
            <a:ext cx="6917267" cy="3890963"/>
          </a:xfrm>
          <a:prstGeom prst="rect">
            <a:avLst/>
          </a:prstGeom>
        </p:spPr>
      </p:pic>
      <p:sp>
        <p:nvSpPr>
          <p:cNvPr id="4" name="Date Placeholder 3">
            <a:extLst>
              <a:ext uri="{FF2B5EF4-FFF2-40B4-BE49-F238E27FC236}">
                <a16:creationId xmlns:a16="http://schemas.microsoft.com/office/drawing/2014/main" xmlns="" id="{C5D37003-D463-4376-9087-A3AD34BDFDAB}"/>
              </a:ext>
            </a:extLst>
          </p:cNvPr>
          <p:cNvSpPr>
            <a:spLocks noGrp="1"/>
          </p:cNvSpPr>
          <p:nvPr>
            <p:ph type="dt" sz="half" idx="10"/>
          </p:nvPr>
        </p:nvSpPr>
        <p:spPr/>
        <p:txBody>
          <a:bodyPr/>
          <a:lstStyle/>
          <a:p>
            <a:r>
              <a:rPr lang="en-US"/>
              <a:t>Fall 2020</a:t>
            </a:r>
          </a:p>
        </p:txBody>
      </p:sp>
      <p:sp>
        <p:nvSpPr>
          <p:cNvPr id="7" name="TextBox 6">
            <a:extLst>
              <a:ext uri="{FF2B5EF4-FFF2-40B4-BE49-F238E27FC236}">
                <a16:creationId xmlns:a16="http://schemas.microsoft.com/office/drawing/2014/main" xmlns="" id="{5B882115-C3CC-4067-9792-2A7BED34631C}"/>
              </a:ext>
            </a:extLst>
          </p:cNvPr>
          <p:cNvSpPr txBox="1"/>
          <p:nvPr/>
        </p:nvSpPr>
        <p:spPr>
          <a:xfrm>
            <a:off x="168910" y="2313076"/>
            <a:ext cx="4331970" cy="2585323"/>
          </a:xfrm>
          <a:prstGeom prst="rect">
            <a:avLst/>
          </a:prstGeom>
          <a:noFill/>
        </p:spPr>
        <p:txBody>
          <a:bodyPr wrap="square">
            <a:spAutoFit/>
          </a:bodyPr>
          <a:lstStyle/>
          <a:p>
            <a:r>
              <a:rPr lang="en-US" b="1" i="0" dirty="0">
                <a:solidFill>
                  <a:srgbClr val="202124"/>
                </a:solidFill>
                <a:effectLst/>
                <a:latin typeface="arial" panose="020B0604020202020204" pitchFamily="34" charset="0"/>
              </a:rPr>
              <a:t>Piezoelectricity</a:t>
            </a:r>
            <a:r>
              <a:rPr lang="en-US" b="0" i="0" dirty="0">
                <a:solidFill>
                  <a:srgbClr val="202124"/>
                </a:solidFill>
                <a:effectLst/>
                <a:latin typeface="arial" panose="020B0604020202020204" pitchFamily="34" charset="0"/>
              </a:rPr>
              <a:t> is the electric charge that accumulates in certain solid materials (such as crystals, certain ceramics, and biological matter such as bone, DNA and various proteins) in response to applied mechanical stress. The word </a:t>
            </a:r>
            <a:r>
              <a:rPr lang="en-US" b="1" i="0" dirty="0">
                <a:solidFill>
                  <a:srgbClr val="202124"/>
                </a:solidFill>
                <a:effectLst/>
                <a:latin typeface="arial" panose="020B0604020202020204" pitchFamily="34" charset="0"/>
              </a:rPr>
              <a:t>piezoelectricity</a:t>
            </a:r>
            <a:r>
              <a:rPr lang="en-US" b="0" i="0" dirty="0">
                <a:solidFill>
                  <a:srgbClr val="202124"/>
                </a:solidFill>
                <a:effectLst/>
                <a:latin typeface="arial" panose="020B0604020202020204" pitchFamily="34" charset="0"/>
              </a:rPr>
              <a:t> means electricity resulting from pressure and latent heat.</a:t>
            </a:r>
            <a:endParaRPr lang="en-US" dirty="0"/>
          </a:p>
        </p:txBody>
      </p:sp>
    </p:spTree>
    <p:extLst>
      <p:ext uri="{BB962C8B-B14F-4D97-AF65-F5344CB8AC3E}">
        <p14:creationId xmlns:p14="http://schemas.microsoft.com/office/powerpoint/2010/main" val="2927982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337C70-C222-4109-ACEB-10E6A86AC196}"/>
              </a:ext>
            </a:extLst>
          </p:cNvPr>
          <p:cNvSpPr>
            <a:spLocks noGrp="1"/>
          </p:cNvSpPr>
          <p:nvPr>
            <p:ph type="title"/>
          </p:nvPr>
        </p:nvSpPr>
        <p:spPr>
          <a:xfrm>
            <a:off x="55880" y="722948"/>
            <a:ext cx="10515600" cy="1325563"/>
          </a:xfrm>
        </p:spPr>
        <p:txBody>
          <a:bodyPr/>
          <a:lstStyle/>
          <a:p>
            <a:r>
              <a:rPr lang="en-US" dirty="0"/>
              <a:t>PZTs in Real Life</a:t>
            </a:r>
          </a:p>
        </p:txBody>
      </p:sp>
      <p:pic>
        <p:nvPicPr>
          <p:cNvPr id="5" name="Content Placeholder 4">
            <a:extLst>
              <a:ext uri="{FF2B5EF4-FFF2-40B4-BE49-F238E27FC236}">
                <a16:creationId xmlns:a16="http://schemas.microsoft.com/office/drawing/2014/main" xmlns="" id="{325C064C-DC15-4FC7-B649-876B9DF74560}"/>
              </a:ext>
            </a:extLst>
          </p:cNvPr>
          <p:cNvPicPr>
            <a:picLocks noGrp="1" noChangeAspect="1"/>
          </p:cNvPicPr>
          <p:nvPr>
            <p:ph idx="1"/>
          </p:nvPr>
        </p:nvPicPr>
        <p:blipFill>
          <a:blip r:embed="rId2"/>
          <a:stretch>
            <a:fillRect/>
          </a:stretch>
        </p:blipFill>
        <p:spPr>
          <a:xfrm>
            <a:off x="4719004" y="1000226"/>
            <a:ext cx="4318316" cy="5821897"/>
          </a:xfrm>
          <a:prstGeom prst="rect">
            <a:avLst/>
          </a:prstGeom>
        </p:spPr>
      </p:pic>
      <p:sp>
        <p:nvSpPr>
          <p:cNvPr id="4" name="Date Placeholder 3">
            <a:extLst>
              <a:ext uri="{FF2B5EF4-FFF2-40B4-BE49-F238E27FC236}">
                <a16:creationId xmlns:a16="http://schemas.microsoft.com/office/drawing/2014/main" xmlns="" id="{ADB252F9-D0DE-4AEB-BBC0-E64145C1EA8A}"/>
              </a:ext>
            </a:extLst>
          </p:cNvPr>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4173592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D84FC8-0445-4649-89E4-79FFD5D65482}"/>
              </a:ext>
            </a:extLst>
          </p:cNvPr>
          <p:cNvSpPr>
            <a:spLocks noGrp="1"/>
          </p:cNvSpPr>
          <p:nvPr>
            <p:ph type="title"/>
          </p:nvPr>
        </p:nvSpPr>
        <p:spPr/>
        <p:txBody>
          <a:bodyPr/>
          <a:lstStyle/>
          <a:p>
            <a:r>
              <a:rPr lang="en-US" dirty="0"/>
              <a:t>Piezo Buzzer</a:t>
            </a:r>
          </a:p>
        </p:txBody>
      </p:sp>
      <p:sp>
        <p:nvSpPr>
          <p:cNvPr id="3" name="Content Placeholder 2">
            <a:extLst>
              <a:ext uri="{FF2B5EF4-FFF2-40B4-BE49-F238E27FC236}">
                <a16:creationId xmlns:a16="http://schemas.microsoft.com/office/drawing/2014/main" xmlns="" id="{978CEF98-DF48-4A0C-96F9-8F458B45E278}"/>
              </a:ext>
            </a:extLst>
          </p:cNvPr>
          <p:cNvSpPr>
            <a:spLocks noGrp="1"/>
          </p:cNvSpPr>
          <p:nvPr>
            <p:ph idx="1"/>
          </p:nvPr>
        </p:nvSpPr>
        <p:spPr/>
        <p:txBody>
          <a:bodyPr/>
          <a:lstStyle/>
          <a:p>
            <a:r>
              <a:rPr lang="en-US" dirty="0"/>
              <a:t>Need:</a:t>
            </a:r>
          </a:p>
          <a:p>
            <a:pPr lvl="1"/>
            <a:r>
              <a:rPr lang="en-US" dirty="0"/>
              <a:t>Arduino</a:t>
            </a:r>
          </a:p>
          <a:p>
            <a:pPr lvl="1"/>
            <a:r>
              <a:rPr lang="en-US" dirty="0"/>
              <a:t>Breadboard</a:t>
            </a:r>
          </a:p>
          <a:p>
            <a:pPr lvl="1"/>
            <a:r>
              <a:rPr lang="en-US" dirty="0"/>
              <a:t>Piezo Buzzer</a:t>
            </a:r>
          </a:p>
          <a:p>
            <a:pPr lvl="1"/>
            <a:r>
              <a:rPr lang="en-US" dirty="0"/>
              <a:t>Jumper Wires</a:t>
            </a:r>
          </a:p>
          <a:p>
            <a:pPr lvl="1"/>
            <a:r>
              <a:rPr lang="en-US" dirty="0"/>
              <a:t>Power Leads</a:t>
            </a:r>
          </a:p>
          <a:p>
            <a:pPr lvl="1"/>
            <a:r>
              <a:rPr lang="en-US" dirty="0"/>
              <a:t>USB Cable</a:t>
            </a:r>
          </a:p>
        </p:txBody>
      </p:sp>
      <p:sp>
        <p:nvSpPr>
          <p:cNvPr id="4" name="Date Placeholder 3">
            <a:extLst>
              <a:ext uri="{FF2B5EF4-FFF2-40B4-BE49-F238E27FC236}">
                <a16:creationId xmlns:a16="http://schemas.microsoft.com/office/drawing/2014/main" xmlns="" id="{0E17631B-EBC8-483B-B189-906B7BC32007}"/>
              </a:ext>
            </a:extLst>
          </p:cNvPr>
          <p:cNvSpPr>
            <a:spLocks noGrp="1"/>
          </p:cNvSpPr>
          <p:nvPr>
            <p:ph type="dt" sz="half" idx="10"/>
          </p:nvPr>
        </p:nvSpPr>
        <p:spPr/>
        <p:txBody>
          <a:bodyPr/>
          <a:lstStyle/>
          <a:p>
            <a:r>
              <a:rPr lang="en-US"/>
              <a:t>Fall 2020</a:t>
            </a:r>
          </a:p>
        </p:txBody>
      </p:sp>
      <p:pic>
        <p:nvPicPr>
          <p:cNvPr id="6" name="Picture 5">
            <a:extLst>
              <a:ext uri="{FF2B5EF4-FFF2-40B4-BE49-F238E27FC236}">
                <a16:creationId xmlns:a16="http://schemas.microsoft.com/office/drawing/2014/main" xmlns="" id="{6F449EB2-19CD-4A75-AC49-7693E3AD37CB}"/>
              </a:ext>
            </a:extLst>
          </p:cNvPr>
          <p:cNvPicPr>
            <a:picLocks noChangeAspect="1"/>
          </p:cNvPicPr>
          <p:nvPr/>
        </p:nvPicPr>
        <p:blipFill rotWithShape="1">
          <a:blip r:embed="rId2"/>
          <a:srcRect l="380" r="1574" b="4058"/>
          <a:stretch/>
        </p:blipFill>
        <p:spPr>
          <a:xfrm>
            <a:off x="4661451" y="968472"/>
            <a:ext cx="6872909" cy="5452205"/>
          </a:xfrm>
          <a:prstGeom prst="rect">
            <a:avLst/>
          </a:prstGeom>
        </p:spPr>
      </p:pic>
    </p:spTree>
    <p:extLst>
      <p:ext uri="{BB962C8B-B14F-4D97-AF65-F5344CB8AC3E}">
        <p14:creationId xmlns:p14="http://schemas.microsoft.com/office/powerpoint/2010/main" val="4287456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A98E4FFF-93DE-4CC5-AA0B-821F2F5D038E}"/>
              </a:ext>
            </a:extLst>
          </p:cNvPr>
          <p:cNvSpPr>
            <a:spLocks noGrp="1"/>
          </p:cNvSpPr>
          <p:nvPr>
            <p:ph type="dt" sz="half" idx="10"/>
          </p:nvPr>
        </p:nvSpPr>
        <p:spPr/>
        <p:txBody>
          <a:bodyPr/>
          <a:lstStyle/>
          <a:p>
            <a:r>
              <a:rPr lang="en-US"/>
              <a:t>Fall 2020</a:t>
            </a:r>
          </a:p>
        </p:txBody>
      </p:sp>
      <p:pic>
        <p:nvPicPr>
          <p:cNvPr id="5" name="Picture 4">
            <a:extLst>
              <a:ext uri="{FF2B5EF4-FFF2-40B4-BE49-F238E27FC236}">
                <a16:creationId xmlns:a16="http://schemas.microsoft.com/office/drawing/2014/main" xmlns="" id="{CFF6A683-1022-4D59-B430-E5520658902B}"/>
              </a:ext>
            </a:extLst>
          </p:cNvPr>
          <p:cNvPicPr>
            <a:picLocks noChangeAspect="1"/>
          </p:cNvPicPr>
          <p:nvPr/>
        </p:nvPicPr>
        <p:blipFill rotWithShape="1">
          <a:blip r:embed="rId2"/>
          <a:srcRect l="38345" t="17246" r="15716" b="14275"/>
          <a:stretch/>
        </p:blipFill>
        <p:spPr>
          <a:xfrm>
            <a:off x="9576904" y="940168"/>
            <a:ext cx="2054729" cy="1724440"/>
          </a:xfrm>
          <a:prstGeom prst="rect">
            <a:avLst/>
          </a:prstGeom>
        </p:spPr>
      </p:pic>
      <p:pic>
        <p:nvPicPr>
          <p:cNvPr id="6" name="Picture 5">
            <a:extLst>
              <a:ext uri="{FF2B5EF4-FFF2-40B4-BE49-F238E27FC236}">
                <a16:creationId xmlns:a16="http://schemas.microsoft.com/office/drawing/2014/main" xmlns="" id="{29F89041-50F0-468F-AB03-DC38C04C1293}"/>
              </a:ext>
            </a:extLst>
          </p:cNvPr>
          <p:cNvPicPr>
            <a:picLocks noChangeAspect="1"/>
          </p:cNvPicPr>
          <p:nvPr/>
        </p:nvPicPr>
        <p:blipFill rotWithShape="1">
          <a:blip r:embed="rId3"/>
          <a:srcRect l="19145" t="17971" r="15652" b="3986"/>
          <a:stretch/>
        </p:blipFill>
        <p:spPr>
          <a:xfrm>
            <a:off x="671265" y="1268512"/>
            <a:ext cx="3334953" cy="2246244"/>
          </a:xfrm>
          <a:prstGeom prst="rect">
            <a:avLst/>
          </a:prstGeom>
        </p:spPr>
      </p:pic>
      <p:pic>
        <p:nvPicPr>
          <p:cNvPr id="7" name="Picture 6">
            <a:extLst>
              <a:ext uri="{FF2B5EF4-FFF2-40B4-BE49-F238E27FC236}">
                <a16:creationId xmlns:a16="http://schemas.microsoft.com/office/drawing/2014/main" xmlns="" id="{E6AB007E-20B4-4D63-8617-E4B5A5441013}"/>
              </a:ext>
            </a:extLst>
          </p:cNvPr>
          <p:cNvPicPr>
            <a:picLocks noChangeAspect="1"/>
          </p:cNvPicPr>
          <p:nvPr/>
        </p:nvPicPr>
        <p:blipFill rotWithShape="1">
          <a:blip r:embed="rId4"/>
          <a:srcRect l="18901" t="2638" r="10922" b="3695"/>
          <a:stretch/>
        </p:blipFill>
        <p:spPr>
          <a:xfrm>
            <a:off x="4915238" y="1268512"/>
            <a:ext cx="3096611" cy="2325757"/>
          </a:xfrm>
          <a:prstGeom prst="rect">
            <a:avLst/>
          </a:prstGeom>
        </p:spPr>
      </p:pic>
      <p:sp>
        <p:nvSpPr>
          <p:cNvPr id="8" name="TextBox 7">
            <a:extLst>
              <a:ext uri="{FF2B5EF4-FFF2-40B4-BE49-F238E27FC236}">
                <a16:creationId xmlns:a16="http://schemas.microsoft.com/office/drawing/2014/main" xmlns="" id="{FFFA32B3-3F5C-4350-A43B-2A822E729B2E}"/>
              </a:ext>
            </a:extLst>
          </p:cNvPr>
          <p:cNvSpPr txBox="1"/>
          <p:nvPr/>
        </p:nvSpPr>
        <p:spPr>
          <a:xfrm>
            <a:off x="-54291" y="1013791"/>
            <a:ext cx="1540565" cy="400110"/>
          </a:xfrm>
          <a:prstGeom prst="rect">
            <a:avLst/>
          </a:prstGeom>
          <a:noFill/>
        </p:spPr>
        <p:txBody>
          <a:bodyPr wrap="square" rtlCol="0">
            <a:spAutoFit/>
          </a:bodyPr>
          <a:lstStyle/>
          <a:p>
            <a:r>
              <a:rPr lang="en-US" sz="1000" dirty="0"/>
              <a:t>1. Connect PZT to breadboard</a:t>
            </a:r>
          </a:p>
        </p:txBody>
      </p:sp>
      <p:sp>
        <p:nvSpPr>
          <p:cNvPr id="10" name="TextBox 9">
            <a:extLst>
              <a:ext uri="{FF2B5EF4-FFF2-40B4-BE49-F238E27FC236}">
                <a16:creationId xmlns:a16="http://schemas.microsoft.com/office/drawing/2014/main" xmlns="" id="{543A6F87-7F60-40F6-82FC-A773BF6560E7}"/>
              </a:ext>
            </a:extLst>
          </p:cNvPr>
          <p:cNvSpPr txBox="1"/>
          <p:nvPr/>
        </p:nvSpPr>
        <p:spPr>
          <a:xfrm>
            <a:off x="4006218" y="1207545"/>
            <a:ext cx="983225" cy="400110"/>
          </a:xfrm>
          <a:prstGeom prst="rect">
            <a:avLst/>
          </a:prstGeom>
          <a:noFill/>
        </p:spPr>
        <p:txBody>
          <a:bodyPr wrap="square" rtlCol="0">
            <a:spAutoFit/>
          </a:bodyPr>
          <a:lstStyle/>
          <a:p>
            <a:r>
              <a:rPr lang="en-US" sz="1000" dirty="0"/>
              <a:t>2. Connect PZT to pin</a:t>
            </a:r>
          </a:p>
        </p:txBody>
      </p:sp>
      <p:pic>
        <p:nvPicPr>
          <p:cNvPr id="11" name="Picture 10">
            <a:extLst>
              <a:ext uri="{FF2B5EF4-FFF2-40B4-BE49-F238E27FC236}">
                <a16:creationId xmlns:a16="http://schemas.microsoft.com/office/drawing/2014/main" xmlns="" id="{EE43380A-6101-48F2-8C25-AE8DF588D462}"/>
              </a:ext>
            </a:extLst>
          </p:cNvPr>
          <p:cNvPicPr>
            <a:picLocks noChangeAspect="1"/>
          </p:cNvPicPr>
          <p:nvPr/>
        </p:nvPicPr>
        <p:blipFill rotWithShape="1">
          <a:blip r:embed="rId5"/>
          <a:srcRect l="18778" t="3261" r="10962" b="4276"/>
          <a:stretch/>
        </p:blipFill>
        <p:spPr>
          <a:xfrm>
            <a:off x="869673" y="4266786"/>
            <a:ext cx="3254578" cy="2410239"/>
          </a:xfrm>
          <a:prstGeom prst="rect">
            <a:avLst/>
          </a:prstGeom>
        </p:spPr>
      </p:pic>
      <p:sp>
        <p:nvSpPr>
          <p:cNvPr id="13" name="TextBox 12">
            <a:extLst>
              <a:ext uri="{FF2B5EF4-FFF2-40B4-BE49-F238E27FC236}">
                <a16:creationId xmlns:a16="http://schemas.microsoft.com/office/drawing/2014/main" xmlns="" id="{5339FCFE-EA1C-43B2-B97A-D5C285EFA461}"/>
              </a:ext>
            </a:extLst>
          </p:cNvPr>
          <p:cNvSpPr txBox="1"/>
          <p:nvPr/>
        </p:nvSpPr>
        <p:spPr>
          <a:xfrm>
            <a:off x="-54291" y="4227384"/>
            <a:ext cx="983225" cy="400110"/>
          </a:xfrm>
          <a:prstGeom prst="rect">
            <a:avLst/>
          </a:prstGeom>
          <a:noFill/>
        </p:spPr>
        <p:txBody>
          <a:bodyPr wrap="square" rtlCol="0">
            <a:spAutoFit/>
          </a:bodyPr>
          <a:lstStyle/>
          <a:p>
            <a:r>
              <a:rPr lang="en-US" sz="1000" dirty="0"/>
              <a:t>3. Connect PZT negative lead</a:t>
            </a:r>
          </a:p>
        </p:txBody>
      </p:sp>
      <p:pic>
        <p:nvPicPr>
          <p:cNvPr id="14" name="Picture 13">
            <a:extLst>
              <a:ext uri="{FF2B5EF4-FFF2-40B4-BE49-F238E27FC236}">
                <a16:creationId xmlns:a16="http://schemas.microsoft.com/office/drawing/2014/main" xmlns="" id="{F6629F56-26B4-4CEE-92A7-864531E1660C}"/>
              </a:ext>
            </a:extLst>
          </p:cNvPr>
          <p:cNvPicPr>
            <a:picLocks noChangeAspect="1"/>
          </p:cNvPicPr>
          <p:nvPr/>
        </p:nvPicPr>
        <p:blipFill rotWithShape="1">
          <a:blip r:embed="rId6"/>
          <a:srcRect l="13556" t="3551" r="10922" b="3406"/>
          <a:stretch/>
        </p:blipFill>
        <p:spPr>
          <a:xfrm>
            <a:off x="4915238" y="4018307"/>
            <a:ext cx="3835005" cy="2658718"/>
          </a:xfrm>
          <a:prstGeom prst="rect">
            <a:avLst/>
          </a:prstGeom>
        </p:spPr>
      </p:pic>
      <p:sp>
        <p:nvSpPr>
          <p:cNvPr id="16" name="TextBox 15">
            <a:extLst>
              <a:ext uri="{FF2B5EF4-FFF2-40B4-BE49-F238E27FC236}">
                <a16:creationId xmlns:a16="http://schemas.microsoft.com/office/drawing/2014/main" xmlns="" id="{D68DEC4D-6C80-4354-9A68-3621C5E60EB1}"/>
              </a:ext>
            </a:extLst>
          </p:cNvPr>
          <p:cNvSpPr txBox="1"/>
          <p:nvPr/>
        </p:nvSpPr>
        <p:spPr>
          <a:xfrm>
            <a:off x="4124251" y="4266786"/>
            <a:ext cx="983225" cy="400110"/>
          </a:xfrm>
          <a:prstGeom prst="rect">
            <a:avLst/>
          </a:prstGeom>
          <a:noFill/>
        </p:spPr>
        <p:txBody>
          <a:bodyPr wrap="square" rtlCol="0">
            <a:spAutoFit/>
          </a:bodyPr>
          <a:lstStyle/>
          <a:p>
            <a:r>
              <a:rPr lang="en-US" sz="1000" dirty="0"/>
              <a:t>3. Connect Ground</a:t>
            </a:r>
          </a:p>
        </p:txBody>
      </p:sp>
    </p:spTree>
    <p:extLst>
      <p:ext uri="{BB962C8B-B14F-4D97-AF65-F5344CB8AC3E}">
        <p14:creationId xmlns:p14="http://schemas.microsoft.com/office/powerpoint/2010/main" val="2747105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F4DD8FB-292D-43A5-A23E-68BA22AB546E}"/>
              </a:ext>
            </a:extLst>
          </p:cNvPr>
          <p:cNvSpPr>
            <a:spLocks noGrp="1"/>
          </p:cNvSpPr>
          <p:nvPr>
            <p:ph idx="1"/>
          </p:nvPr>
        </p:nvSpPr>
        <p:spPr>
          <a:xfrm>
            <a:off x="669548" y="871064"/>
            <a:ext cx="10515600" cy="4638518"/>
          </a:xfrm>
        </p:spPr>
        <p:txBody>
          <a:bodyPr>
            <a:normAutofit fontScale="25000" lnSpcReduction="20000"/>
          </a:bodyPr>
          <a:lstStyle/>
          <a:p>
            <a:pPr marL="0" indent="0">
              <a:buNone/>
            </a:pPr>
            <a:r>
              <a:rPr lang="en-US" sz="4800" dirty="0" smtClean="0"/>
              <a:t>//a</a:t>
            </a:r>
            <a:r>
              <a:rPr lang="en-US" sz="4800" dirty="0"/>
              <a:t>. Code: Open Examples -&gt; 0.1 Basics -&gt; Blink</a:t>
            </a:r>
          </a:p>
          <a:p>
            <a:pPr marL="0" indent="0">
              <a:buNone/>
            </a:pPr>
            <a:r>
              <a:rPr lang="en-US" sz="4800" dirty="0"/>
              <a:t>// name the pins used in the circuit</a:t>
            </a:r>
          </a:p>
          <a:p>
            <a:pPr marL="0" indent="0">
              <a:buNone/>
            </a:pPr>
            <a:r>
              <a:rPr lang="en-US" sz="4800" dirty="0"/>
              <a:t>const int </a:t>
            </a:r>
            <a:r>
              <a:rPr lang="en-US" sz="4800" dirty="0" err="1"/>
              <a:t>buzzerPin</a:t>
            </a:r>
            <a:r>
              <a:rPr lang="en-US" sz="4800" dirty="0"/>
              <a:t> = 8;</a:t>
            </a:r>
          </a:p>
          <a:p>
            <a:pPr marL="0" indent="0">
              <a:buNone/>
            </a:pPr>
            <a:endParaRPr lang="en-US" sz="4800" dirty="0"/>
          </a:p>
          <a:p>
            <a:pPr marL="0" indent="0">
              <a:buNone/>
            </a:pPr>
            <a:r>
              <a:rPr lang="en-US" sz="4800" dirty="0"/>
              <a:t>// declare variables</a:t>
            </a:r>
          </a:p>
          <a:p>
            <a:pPr marL="0" indent="0">
              <a:buNone/>
            </a:pPr>
            <a:r>
              <a:rPr lang="en-US" sz="4800" dirty="0"/>
              <a:t>int rate = 2;</a:t>
            </a:r>
          </a:p>
          <a:p>
            <a:pPr marL="0" indent="0">
              <a:buNone/>
            </a:pPr>
            <a:endParaRPr lang="en-US" sz="4800" dirty="0"/>
          </a:p>
          <a:p>
            <a:pPr marL="0" indent="0">
              <a:buNone/>
            </a:pPr>
            <a:r>
              <a:rPr lang="en-US" sz="4800" dirty="0"/>
              <a:t>void setup() {</a:t>
            </a:r>
          </a:p>
          <a:p>
            <a:pPr marL="0" indent="0">
              <a:buNone/>
            </a:pPr>
            <a:r>
              <a:rPr lang="en-US" sz="4800" dirty="0"/>
              <a:t>//declare pins used on Arduino as INPUTS or OUTPUTS</a:t>
            </a:r>
          </a:p>
          <a:p>
            <a:pPr marL="0" indent="0">
              <a:buNone/>
            </a:pPr>
            <a:r>
              <a:rPr lang="en-US" sz="4800" dirty="0" err="1"/>
              <a:t>pinMode</a:t>
            </a:r>
            <a:r>
              <a:rPr lang="en-US" sz="4800" dirty="0"/>
              <a:t>(</a:t>
            </a:r>
            <a:r>
              <a:rPr lang="en-US" sz="4800" dirty="0" err="1"/>
              <a:t>buzzerPin</a:t>
            </a:r>
            <a:r>
              <a:rPr lang="en-US" sz="4800" dirty="0"/>
              <a:t>, OUTPUT);</a:t>
            </a:r>
          </a:p>
          <a:p>
            <a:pPr marL="0" indent="0">
              <a:buNone/>
            </a:pPr>
            <a:r>
              <a:rPr lang="en-US" sz="4800" dirty="0"/>
              <a:t>}</a:t>
            </a:r>
          </a:p>
          <a:p>
            <a:pPr marL="0" indent="0">
              <a:buNone/>
            </a:pPr>
            <a:endParaRPr lang="en-US" sz="4800" dirty="0"/>
          </a:p>
          <a:p>
            <a:pPr marL="0" indent="0">
              <a:buNone/>
            </a:pPr>
            <a:r>
              <a:rPr lang="en-US" sz="4800" dirty="0"/>
              <a:t>// the loop function runs over and over again forever</a:t>
            </a:r>
          </a:p>
          <a:p>
            <a:pPr marL="0" indent="0">
              <a:buNone/>
            </a:pPr>
            <a:r>
              <a:rPr lang="en-US" sz="4800" dirty="0"/>
              <a:t>void loop() {</a:t>
            </a:r>
          </a:p>
          <a:p>
            <a:pPr marL="0" indent="0">
              <a:buNone/>
            </a:pPr>
            <a:r>
              <a:rPr lang="en-US" sz="4800" dirty="0" err="1"/>
              <a:t>digitalWrite</a:t>
            </a:r>
            <a:r>
              <a:rPr lang="en-US" sz="4800" dirty="0"/>
              <a:t>(</a:t>
            </a:r>
            <a:r>
              <a:rPr lang="en-US" sz="4800" dirty="0" err="1"/>
              <a:t>buzzerPin</a:t>
            </a:r>
            <a:r>
              <a:rPr lang="en-US" sz="4800" dirty="0"/>
              <a:t>, HIGH);  //turn on the buzzer</a:t>
            </a:r>
          </a:p>
          <a:p>
            <a:pPr marL="0" indent="0">
              <a:buNone/>
            </a:pPr>
            <a:r>
              <a:rPr lang="en-US" sz="4800" dirty="0"/>
              <a:t>delay(rate);                                 // wait for one second</a:t>
            </a:r>
          </a:p>
          <a:p>
            <a:pPr marL="0" indent="0">
              <a:buNone/>
            </a:pPr>
            <a:r>
              <a:rPr lang="en-US" sz="4800" dirty="0" err="1"/>
              <a:t>digitalWrite</a:t>
            </a:r>
            <a:r>
              <a:rPr lang="en-US" sz="4800" dirty="0"/>
              <a:t>(</a:t>
            </a:r>
            <a:r>
              <a:rPr lang="en-US" sz="4800" dirty="0" err="1"/>
              <a:t>buzzerPin</a:t>
            </a:r>
            <a:r>
              <a:rPr lang="en-US" sz="4800" dirty="0"/>
              <a:t>, LOW);   // turn off the buzzer</a:t>
            </a:r>
          </a:p>
          <a:p>
            <a:pPr marL="0" indent="0">
              <a:buNone/>
            </a:pPr>
            <a:r>
              <a:rPr lang="en-US" sz="4800" dirty="0"/>
              <a:t>delay(rate);                                  // wait for one second</a:t>
            </a:r>
          </a:p>
          <a:p>
            <a:pPr marL="0" indent="0">
              <a:buNone/>
            </a:pPr>
            <a:r>
              <a:rPr lang="en-US" sz="4800" dirty="0"/>
              <a:t>}</a:t>
            </a:r>
          </a:p>
          <a:p>
            <a:endParaRPr lang="en-US" dirty="0"/>
          </a:p>
        </p:txBody>
      </p:sp>
      <p:sp>
        <p:nvSpPr>
          <p:cNvPr id="4" name="Date Placeholder 3">
            <a:extLst>
              <a:ext uri="{FF2B5EF4-FFF2-40B4-BE49-F238E27FC236}">
                <a16:creationId xmlns:a16="http://schemas.microsoft.com/office/drawing/2014/main" xmlns="" id="{A7CEC534-9169-4FD3-B84C-C87DD80298AF}"/>
              </a:ext>
            </a:extLst>
          </p:cNvPr>
          <p:cNvSpPr>
            <a:spLocks noGrp="1"/>
          </p:cNvSpPr>
          <p:nvPr>
            <p:ph type="dt" sz="half" idx="10"/>
          </p:nvPr>
        </p:nvSpPr>
        <p:spPr/>
        <p:txBody>
          <a:bodyPr/>
          <a:lstStyle/>
          <a:p>
            <a:r>
              <a:rPr lang="en-US"/>
              <a:t>Fall 2020</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6E5759E5-03EA-4A29-8276-42798908F04F}"/>
                  </a:ext>
                </a:extLst>
              </p:cNvPr>
              <p:cNvSpPr txBox="1"/>
              <p:nvPr/>
            </p:nvSpPr>
            <p:spPr>
              <a:xfrm flipH="1">
                <a:off x="5264624" y="1245947"/>
                <a:ext cx="2099437"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𝑃𝑒𝑟𝑖𝑜𝑑</m:t>
                      </m:r>
                      <m:r>
                        <a:rPr lang="en-US" b="0" i="1" smtClean="0">
                          <a:latin typeface="Cambria Math" panose="02040503050406030204" pitchFamily="18" charset="0"/>
                        </a:rPr>
                        <m:t>= </m:t>
                      </m:r>
                      <m:f>
                        <m:fPr>
                          <m:ctrlPr>
                            <a:rPr lang="en-US" i="1" smtClean="0">
                              <a:latin typeface="Cambria Math" charset="0"/>
                            </a:rPr>
                          </m:ctrlPr>
                        </m:fPr>
                        <m:num>
                          <m:r>
                            <a:rPr lang="en-US" b="0" i="1" smtClean="0">
                              <a:latin typeface="Cambria Math" panose="02040503050406030204" pitchFamily="18" charset="0"/>
                            </a:rPr>
                            <m:t>𝑅𝑎𝑡𝑒</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2</m:t>
                          </m:r>
                        </m:num>
                        <m:den>
                          <m:r>
                            <a:rPr lang="en-US" b="0" i="1" smtClean="0">
                              <a:latin typeface="Cambria Math" panose="02040503050406030204" pitchFamily="18" charset="0"/>
                            </a:rPr>
                            <m:t>1000</m:t>
                          </m:r>
                        </m:den>
                      </m:f>
                    </m:oMath>
                  </m:oMathPara>
                </a14:m>
                <a:endParaRPr lang="en-US" dirty="0"/>
              </a:p>
            </p:txBody>
          </p:sp>
        </mc:Choice>
        <mc:Fallback xmlns="">
          <p:sp>
            <p:nvSpPr>
              <p:cNvPr id="6" name="TextBox 5">
                <a:extLst>
                  <a:ext uri="{FF2B5EF4-FFF2-40B4-BE49-F238E27FC236}">
                    <a16:creationId xmlns:a16="http://schemas.microsoft.com/office/drawing/2014/main" id="{6E5759E5-03EA-4A29-8276-42798908F04F}"/>
                  </a:ext>
                </a:extLst>
              </p:cNvPr>
              <p:cNvSpPr txBox="1">
                <a:spLocks noRot="1" noChangeAspect="1" noMove="1" noResize="1" noEditPoints="1" noAdjustHandles="1" noChangeArrowheads="1" noChangeShapeType="1" noTextEdit="1"/>
              </p:cNvSpPr>
              <p:nvPr/>
            </p:nvSpPr>
            <p:spPr>
              <a:xfrm flipH="1">
                <a:off x="5264624" y="1245947"/>
                <a:ext cx="2099437" cy="6127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40A2AE03-FBF7-48B6-BE80-D7B33906EAB0}"/>
                  </a:ext>
                </a:extLst>
              </p:cNvPr>
              <p:cNvSpPr txBox="1"/>
              <p:nvPr/>
            </p:nvSpPr>
            <p:spPr>
              <a:xfrm flipH="1">
                <a:off x="5020132" y="1927164"/>
                <a:ext cx="2588420" cy="612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𝐹𝑟𝑒𝑞𝑢𝑒𝑛𝑐𝑦</m:t>
                      </m:r>
                      <m:r>
                        <a:rPr lang="en-US" b="0" i="1" smtClean="0">
                          <a:latin typeface="Cambria Math" panose="02040503050406030204" pitchFamily="18" charset="0"/>
                        </a:rPr>
                        <m:t> = </m:t>
                      </m:r>
                      <m:f>
                        <m:fPr>
                          <m:ctrlPr>
                            <a:rPr lang="en-US" i="1" smtClean="0">
                              <a:latin typeface="Cambria Math"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𝑃𝑒𝑟𝑖𝑜𝑑</m:t>
                          </m:r>
                        </m:den>
                      </m:f>
                    </m:oMath>
                  </m:oMathPara>
                </a14:m>
                <a:endParaRPr lang="en-US" dirty="0"/>
              </a:p>
            </p:txBody>
          </p:sp>
        </mc:Choice>
        <mc:Fallback xmlns="">
          <p:sp>
            <p:nvSpPr>
              <p:cNvPr id="8" name="TextBox 7">
                <a:extLst>
                  <a:ext uri="{FF2B5EF4-FFF2-40B4-BE49-F238E27FC236}">
                    <a16:creationId xmlns:a16="http://schemas.microsoft.com/office/drawing/2014/main" id="{40A2AE03-FBF7-48B6-BE80-D7B33906EAB0}"/>
                  </a:ext>
                </a:extLst>
              </p:cNvPr>
              <p:cNvSpPr txBox="1">
                <a:spLocks noRot="1" noChangeAspect="1" noMove="1" noResize="1" noEditPoints="1" noAdjustHandles="1" noChangeArrowheads="1" noChangeShapeType="1" noTextEdit="1"/>
              </p:cNvSpPr>
              <p:nvPr/>
            </p:nvSpPr>
            <p:spPr>
              <a:xfrm flipH="1">
                <a:off x="5020132" y="1927164"/>
                <a:ext cx="2588420" cy="612796"/>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xmlns="" id="{580B3C02-83A4-46B1-8C84-4DF302FAD857}"/>
              </a:ext>
            </a:extLst>
          </p:cNvPr>
          <p:cNvSpPr txBox="1"/>
          <p:nvPr/>
        </p:nvSpPr>
        <p:spPr>
          <a:xfrm>
            <a:off x="8495396" y="970178"/>
            <a:ext cx="3696604" cy="5016758"/>
          </a:xfrm>
          <a:prstGeom prst="rect">
            <a:avLst/>
          </a:prstGeom>
          <a:noFill/>
        </p:spPr>
        <p:txBody>
          <a:bodyPr wrap="square" rtlCol="0">
            <a:spAutoFit/>
          </a:bodyPr>
          <a:lstStyle/>
          <a:p>
            <a:r>
              <a:rPr lang="en-US" sz="1600" dirty="0"/>
              <a:t>b. Change int rate to 3 and upload</a:t>
            </a:r>
          </a:p>
          <a:p>
            <a:r>
              <a:rPr lang="en-US" sz="1600" dirty="0"/>
              <a:t>c. Add rate to the code:</a:t>
            </a:r>
          </a:p>
          <a:p>
            <a:r>
              <a:rPr lang="en-US" sz="1600" dirty="0"/>
              <a:t>int rate = 500; </a:t>
            </a:r>
          </a:p>
          <a:p>
            <a:endParaRPr lang="en-US" sz="1600" dirty="0"/>
          </a:p>
          <a:p>
            <a:r>
              <a:rPr lang="en-US" sz="1600" dirty="0"/>
              <a:t>void loop() {</a:t>
            </a:r>
          </a:p>
          <a:p>
            <a:r>
              <a:rPr lang="en-US" sz="1600" dirty="0" err="1"/>
              <a:t>digitalWrite</a:t>
            </a:r>
            <a:r>
              <a:rPr lang="en-US" sz="1600" dirty="0"/>
              <a:t>(</a:t>
            </a:r>
            <a:r>
              <a:rPr lang="en-US" sz="1600" dirty="0" err="1"/>
              <a:t>buzzerPin</a:t>
            </a:r>
            <a:r>
              <a:rPr lang="en-US" sz="1600" dirty="0"/>
              <a:t>, HIGH);</a:t>
            </a:r>
          </a:p>
          <a:p>
            <a:r>
              <a:rPr lang="en-US" sz="1600" dirty="0" err="1"/>
              <a:t>delayMicroseconds</a:t>
            </a:r>
            <a:r>
              <a:rPr lang="en-US" sz="1600" dirty="0"/>
              <a:t>(rate);</a:t>
            </a:r>
          </a:p>
          <a:p>
            <a:r>
              <a:rPr lang="en-US" sz="1600" dirty="0" err="1"/>
              <a:t>digitalWrite</a:t>
            </a:r>
            <a:r>
              <a:rPr lang="en-US" sz="1600" dirty="0"/>
              <a:t>(</a:t>
            </a:r>
            <a:r>
              <a:rPr lang="en-US" sz="1600" dirty="0" err="1"/>
              <a:t>buzzerPin</a:t>
            </a:r>
            <a:r>
              <a:rPr lang="en-US" sz="1600" dirty="0"/>
              <a:t>, LOW);</a:t>
            </a:r>
          </a:p>
          <a:p>
            <a:r>
              <a:rPr lang="en-US" sz="1600" dirty="0" err="1"/>
              <a:t>delayMicroseconds</a:t>
            </a:r>
            <a:r>
              <a:rPr lang="en-US" sz="1600" dirty="0"/>
              <a:t>(rate);</a:t>
            </a:r>
          </a:p>
          <a:p>
            <a:r>
              <a:rPr lang="en-US" sz="1600" dirty="0"/>
              <a:t>}</a:t>
            </a:r>
          </a:p>
          <a:p>
            <a:endParaRPr lang="en-US" sz="1600" dirty="0"/>
          </a:p>
          <a:p>
            <a:r>
              <a:rPr lang="en-US" sz="1600" dirty="0"/>
              <a:t>d. Add frequency to the code:</a:t>
            </a:r>
          </a:p>
          <a:p>
            <a:r>
              <a:rPr lang="en-US" sz="1600" dirty="0"/>
              <a:t>int rate = 500;</a:t>
            </a:r>
          </a:p>
          <a:p>
            <a:r>
              <a:rPr lang="en-US" sz="1600" dirty="0"/>
              <a:t>int frequency = 1000000/(rate*2);</a:t>
            </a:r>
          </a:p>
          <a:p>
            <a:endParaRPr lang="en-US" sz="1600" dirty="0"/>
          </a:p>
          <a:p>
            <a:r>
              <a:rPr lang="en-US" sz="1600" dirty="0"/>
              <a:t>void setup() {</a:t>
            </a:r>
          </a:p>
          <a:p>
            <a:r>
              <a:rPr lang="en-US" sz="1600" dirty="0" err="1"/>
              <a:t>pinMode</a:t>
            </a:r>
            <a:r>
              <a:rPr lang="en-US" sz="1600" dirty="0"/>
              <a:t>(</a:t>
            </a:r>
            <a:r>
              <a:rPr lang="en-US" sz="1600" dirty="0" err="1"/>
              <a:t>buzzerPin</a:t>
            </a:r>
            <a:r>
              <a:rPr lang="en-US" sz="1600" dirty="0"/>
              <a:t>, OUTPUT);</a:t>
            </a:r>
          </a:p>
          <a:p>
            <a:r>
              <a:rPr lang="en-US" sz="1600" dirty="0" err="1"/>
              <a:t>Serial.begin</a:t>
            </a:r>
            <a:r>
              <a:rPr lang="en-US" sz="1600" dirty="0"/>
              <a:t>(9600);   //baud rate</a:t>
            </a:r>
          </a:p>
          <a:p>
            <a:r>
              <a:rPr lang="en-US" sz="1600" dirty="0" err="1"/>
              <a:t>Serial.print</a:t>
            </a:r>
            <a:r>
              <a:rPr lang="en-US" sz="1600" dirty="0"/>
              <a:t>(frequency);</a:t>
            </a:r>
          </a:p>
          <a:p>
            <a:r>
              <a:rPr lang="en-US" sz="1600" dirty="0"/>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xmlns="" id="{84EE9980-CA29-403F-A448-512491700033}"/>
                  </a:ext>
                </a:extLst>
              </p:cNvPr>
              <p:cNvSpPr txBox="1"/>
              <p:nvPr/>
            </p:nvSpPr>
            <p:spPr>
              <a:xfrm flipH="1">
                <a:off x="4636641" y="3715792"/>
                <a:ext cx="3547093" cy="12044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𝑃𝑒𝑟𝑖𝑜𝑑</m:t>
                      </m:r>
                      <m:r>
                        <a:rPr lang="en-US" b="0" i="1" smtClean="0">
                          <a:latin typeface="Cambria Math" panose="02040503050406030204" pitchFamily="18" charset="0"/>
                        </a:rPr>
                        <m:t>= </m:t>
                      </m:r>
                      <m:f>
                        <m:fPr>
                          <m:ctrlPr>
                            <a:rPr lang="en-US" i="1" smtClean="0">
                              <a:latin typeface="Cambria Math" charset="0"/>
                            </a:rPr>
                          </m:ctrlPr>
                        </m:fPr>
                        <m:num>
                          <m:r>
                            <a:rPr lang="en-US" b="0" i="1" smtClean="0">
                              <a:latin typeface="Cambria Math" panose="02040503050406030204" pitchFamily="18" charset="0"/>
                            </a:rPr>
                            <m:t>𝑅𝑎𝑡𝑒</m:t>
                          </m:r>
                          <m:r>
                            <a:rPr lang="en-US" b="0" i="1" smtClean="0">
                              <a:latin typeface="Cambria Math" panose="02040503050406030204" pitchFamily="18" charset="0"/>
                            </a:rPr>
                            <m:t>(</m:t>
                          </m:r>
                          <m:r>
                            <a:rPr lang="en-US" b="0" i="1" smtClean="0">
                              <a:latin typeface="Cambria Math" panose="02040503050406030204" pitchFamily="18" charset="0"/>
                            </a:rPr>
                            <m:t>𝑚𝑠</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2</m:t>
                          </m:r>
                        </m:num>
                        <m:den>
                          <m:r>
                            <a:rPr lang="en-US" b="0" i="1" smtClean="0">
                              <a:latin typeface="Cambria Math" panose="02040503050406030204" pitchFamily="18" charset="0"/>
                            </a:rPr>
                            <m:t>1,000,000</m:t>
                          </m:r>
                        </m:den>
                      </m:f>
                      <m:r>
                        <a:rPr lang="en-US" b="0" i="1" smtClean="0">
                          <a:latin typeface="Cambria Math" panose="02040503050406030204" pitchFamily="18" charset="0"/>
                        </a:rPr>
                        <m:t>= </m:t>
                      </m:r>
                      <m:f>
                        <m:fPr>
                          <m:ctrlPr>
                            <a:rPr lang="en-US" b="0" i="1" smtClean="0">
                              <a:latin typeface="Cambria Math" charset="0"/>
                            </a:rPr>
                          </m:ctrlPr>
                        </m:fPr>
                        <m:num>
                          <m:r>
                            <a:rPr lang="en-US" b="0" i="1" smtClean="0">
                              <a:latin typeface="Cambria Math" panose="02040503050406030204" pitchFamily="18" charset="0"/>
                            </a:rPr>
                            <m:t>500 </m:t>
                          </m:r>
                          <m:r>
                            <a:rPr lang="en-US" b="0" i="1" smtClean="0">
                              <a:latin typeface="Cambria Math" panose="02040503050406030204" pitchFamily="18" charset="0"/>
                            </a:rPr>
                            <m:t>𝑥</m:t>
                          </m:r>
                          <m:r>
                            <a:rPr lang="en-US" b="0" i="1" smtClean="0">
                              <a:latin typeface="Cambria Math" panose="02040503050406030204" pitchFamily="18" charset="0"/>
                            </a:rPr>
                            <m:t> 2</m:t>
                          </m:r>
                        </m:num>
                        <m:den>
                          <m:r>
                            <a:rPr lang="en-US" b="0" i="1" smtClean="0">
                              <a:latin typeface="Cambria Math" panose="02040503050406030204" pitchFamily="18" charset="0"/>
                            </a:rPr>
                            <m:t>1,000,000</m:t>
                          </m:r>
                        </m:den>
                      </m:f>
                      <m:r>
                        <a:rPr lang="en-US" b="0" i="1" smtClean="0">
                          <a:latin typeface="Cambria Math" panose="02040503050406030204" pitchFamily="18" charset="0"/>
                        </a:rPr>
                        <m:t>=0.001 (</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84EE9980-CA29-403F-A448-512491700033}"/>
                  </a:ext>
                </a:extLst>
              </p:cNvPr>
              <p:cNvSpPr txBox="1">
                <a:spLocks noRot="1" noChangeAspect="1" noMove="1" noResize="1" noEditPoints="1" noAdjustHandles="1" noChangeArrowheads="1" noChangeShapeType="1" noTextEdit="1"/>
              </p:cNvSpPr>
              <p:nvPr/>
            </p:nvSpPr>
            <p:spPr>
              <a:xfrm flipH="1">
                <a:off x="4636641" y="3715792"/>
                <a:ext cx="3547093" cy="12044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xmlns="" id="{4F5E9B0C-CC09-4A89-830A-54F537DD01B3}"/>
                  </a:ext>
                </a:extLst>
              </p:cNvPr>
              <p:cNvSpPr txBox="1"/>
              <p:nvPr/>
            </p:nvSpPr>
            <p:spPr>
              <a:xfrm flipH="1">
                <a:off x="4593126" y="4953931"/>
                <a:ext cx="3746439"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𝐹𝑟𝑒𝑞𝑢𝑒𝑛𝑐𝑦</m:t>
                      </m:r>
                      <m:r>
                        <a:rPr lang="en-US" b="0" i="1" smtClean="0">
                          <a:latin typeface="Cambria Math" panose="02040503050406030204" pitchFamily="18" charset="0"/>
                        </a:rPr>
                        <m:t>= </m:t>
                      </m:r>
                      <m:f>
                        <m:fPr>
                          <m:ctrlPr>
                            <a:rPr lang="en-US" i="1" smtClean="0">
                              <a:latin typeface="Cambria Math"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0.001</m:t>
                          </m:r>
                        </m:den>
                      </m:f>
                      <m:r>
                        <a:rPr lang="en-US" b="0" i="1" smtClean="0">
                          <a:latin typeface="Cambria Math" panose="02040503050406030204" pitchFamily="18" charset="0"/>
                        </a:rPr>
                        <m:t>=1,000 (</m:t>
                      </m:r>
                      <m:r>
                        <a:rPr lang="en-US" b="0" i="1" smtClean="0">
                          <a:latin typeface="Cambria Math" panose="02040503050406030204" pitchFamily="18" charset="0"/>
                        </a:rPr>
                        <m:t>𝐻𝑧</m:t>
                      </m:r>
                      <m:r>
                        <a:rPr lang="en-US" b="0" i="1" smtClean="0">
                          <a:latin typeface="Cambria Math" panose="02040503050406030204" pitchFamily="18" charset="0"/>
                        </a:rPr>
                        <m:t>)</m:t>
                      </m:r>
                    </m:oMath>
                  </m:oMathPara>
                </a14:m>
                <a:endParaRPr lang="en-US" dirty="0"/>
              </a:p>
            </p:txBody>
          </p:sp>
        </mc:Choice>
        <mc:Fallback xmlns="">
          <p:sp>
            <p:nvSpPr>
              <p:cNvPr id="13" name="TextBox 12">
                <a:extLst>
                  <a:ext uri="{FF2B5EF4-FFF2-40B4-BE49-F238E27FC236}">
                    <a16:creationId xmlns:a16="http://schemas.microsoft.com/office/drawing/2014/main" id="{4F5E9B0C-CC09-4A89-830A-54F537DD01B3}"/>
                  </a:ext>
                </a:extLst>
              </p:cNvPr>
              <p:cNvSpPr txBox="1">
                <a:spLocks noRot="1" noChangeAspect="1" noMove="1" noResize="1" noEditPoints="1" noAdjustHandles="1" noChangeArrowheads="1" noChangeShapeType="1" noTextEdit="1"/>
              </p:cNvSpPr>
              <p:nvPr/>
            </p:nvSpPr>
            <p:spPr>
              <a:xfrm flipH="1">
                <a:off x="4593126" y="4953931"/>
                <a:ext cx="3746439" cy="6127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9482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D8FA7-9AE1-4346-A021-CCE186F59559}"/>
              </a:ext>
            </a:extLst>
          </p:cNvPr>
          <p:cNvSpPr>
            <a:spLocks noGrp="1"/>
          </p:cNvSpPr>
          <p:nvPr>
            <p:ph type="title"/>
          </p:nvPr>
        </p:nvSpPr>
        <p:spPr/>
        <p:txBody>
          <a:bodyPr/>
          <a:lstStyle/>
          <a:p>
            <a:r>
              <a:rPr lang="en-US" dirty="0"/>
              <a:t>Musical Keyboard</a:t>
            </a:r>
          </a:p>
        </p:txBody>
      </p:sp>
      <p:sp>
        <p:nvSpPr>
          <p:cNvPr id="3" name="Content Placeholder 2">
            <a:extLst>
              <a:ext uri="{FF2B5EF4-FFF2-40B4-BE49-F238E27FC236}">
                <a16:creationId xmlns:a16="http://schemas.microsoft.com/office/drawing/2014/main" xmlns="" id="{D8E17F85-2363-4291-BC19-F42EB22B4C7E}"/>
              </a:ext>
            </a:extLst>
          </p:cNvPr>
          <p:cNvSpPr>
            <a:spLocks noGrp="1"/>
          </p:cNvSpPr>
          <p:nvPr>
            <p:ph idx="1"/>
          </p:nvPr>
        </p:nvSpPr>
        <p:spPr/>
        <p:txBody>
          <a:bodyPr>
            <a:normAutofit fontScale="85000" lnSpcReduction="20000"/>
          </a:bodyPr>
          <a:lstStyle/>
          <a:p>
            <a:r>
              <a:rPr lang="en-US" dirty="0"/>
              <a:t>Arduino &amp; USB Cable</a:t>
            </a:r>
          </a:p>
          <a:p>
            <a:r>
              <a:rPr lang="en-US" dirty="0"/>
              <a:t>Breadboard</a:t>
            </a:r>
          </a:p>
          <a:p>
            <a:r>
              <a:rPr lang="en-US" dirty="0"/>
              <a:t>1 220 Ω resistor</a:t>
            </a:r>
          </a:p>
          <a:p>
            <a:r>
              <a:rPr lang="en-US" dirty="0"/>
              <a:t>1 1 kΩ resistor</a:t>
            </a:r>
          </a:p>
          <a:p>
            <a:r>
              <a:rPr lang="en-US" dirty="0"/>
              <a:t>2 4.7 kΩ resistor</a:t>
            </a:r>
          </a:p>
          <a:p>
            <a:r>
              <a:rPr lang="en-US" dirty="0"/>
              <a:t>1 10 k</a:t>
            </a:r>
            <a:r>
              <a:rPr lang="el-GR" dirty="0"/>
              <a:t>Ω</a:t>
            </a:r>
            <a:r>
              <a:rPr lang="en-US" dirty="0"/>
              <a:t> resistor</a:t>
            </a:r>
          </a:p>
          <a:p>
            <a:r>
              <a:rPr lang="en-US" dirty="0"/>
              <a:t>5 push buttons</a:t>
            </a:r>
          </a:p>
          <a:p>
            <a:r>
              <a:rPr lang="en-US" dirty="0"/>
              <a:t>1 piezo buzzer</a:t>
            </a:r>
          </a:p>
          <a:p>
            <a:r>
              <a:rPr lang="en-US" dirty="0"/>
              <a:t>Black &amp; Red leads</a:t>
            </a:r>
          </a:p>
          <a:p>
            <a:r>
              <a:rPr lang="en-US" dirty="0"/>
              <a:t>Jumper Wires</a:t>
            </a:r>
          </a:p>
        </p:txBody>
      </p:sp>
      <p:sp>
        <p:nvSpPr>
          <p:cNvPr id="4" name="Date Placeholder 3">
            <a:extLst>
              <a:ext uri="{FF2B5EF4-FFF2-40B4-BE49-F238E27FC236}">
                <a16:creationId xmlns:a16="http://schemas.microsoft.com/office/drawing/2014/main" xmlns="" id="{BB5A2B78-64D6-4473-86D6-8697C5EC7D1B}"/>
              </a:ext>
            </a:extLst>
          </p:cNvPr>
          <p:cNvSpPr>
            <a:spLocks noGrp="1"/>
          </p:cNvSpPr>
          <p:nvPr>
            <p:ph type="dt" sz="half" idx="10"/>
          </p:nvPr>
        </p:nvSpPr>
        <p:spPr/>
        <p:txBody>
          <a:bodyPr/>
          <a:lstStyle/>
          <a:p>
            <a:r>
              <a:rPr lang="en-US"/>
              <a:t>Fall 2020</a:t>
            </a:r>
          </a:p>
        </p:txBody>
      </p:sp>
      <p:pic>
        <p:nvPicPr>
          <p:cNvPr id="5" name="Picture 4">
            <a:extLst>
              <a:ext uri="{FF2B5EF4-FFF2-40B4-BE49-F238E27FC236}">
                <a16:creationId xmlns:a16="http://schemas.microsoft.com/office/drawing/2014/main" xmlns="" id="{394B8333-E502-43BF-91FD-52001B36CB1D}"/>
              </a:ext>
            </a:extLst>
          </p:cNvPr>
          <p:cNvPicPr>
            <a:picLocks noChangeAspect="1"/>
          </p:cNvPicPr>
          <p:nvPr/>
        </p:nvPicPr>
        <p:blipFill rotWithShape="1">
          <a:blip r:embed="rId2"/>
          <a:srcRect l="10612" t="7835" r="10481" b="7172"/>
          <a:stretch/>
        </p:blipFill>
        <p:spPr>
          <a:xfrm>
            <a:off x="4949028" y="2274888"/>
            <a:ext cx="6198803" cy="3757274"/>
          </a:xfrm>
          <a:prstGeom prst="rect">
            <a:avLst/>
          </a:prstGeom>
        </p:spPr>
      </p:pic>
    </p:spTree>
    <p:extLst>
      <p:ext uri="{BB962C8B-B14F-4D97-AF65-F5344CB8AC3E}">
        <p14:creationId xmlns:p14="http://schemas.microsoft.com/office/powerpoint/2010/main" val="16917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838CEF-4971-4DA3-9A00-515759364582}"/>
              </a:ext>
            </a:extLst>
          </p:cNvPr>
          <p:cNvSpPr>
            <a:spLocks noGrp="1"/>
          </p:cNvSpPr>
          <p:nvPr>
            <p:ph type="title"/>
          </p:nvPr>
        </p:nvSpPr>
        <p:spPr/>
        <p:txBody>
          <a:bodyPr/>
          <a:lstStyle/>
          <a:p>
            <a:r>
              <a:rPr lang="en-US" dirty="0"/>
              <a:t>Circuit</a:t>
            </a:r>
          </a:p>
        </p:txBody>
      </p:sp>
      <p:pic>
        <p:nvPicPr>
          <p:cNvPr id="5" name="Content Placeholder 4">
            <a:extLst>
              <a:ext uri="{FF2B5EF4-FFF2-40B4-BE49-F238E27FC236}">
                <a16:creationId xmlns:a16="http://schemas.microsoft.com/office/drawing/2014/main" xmlns="" id="{4B25A80B-2DB7-4FA7-9835-6464F2625912}"/>
              </a:ext>
            </a:extLst>
          </p:cNvPr>
          <p:cNvPicPr>
            <a:picLocks noGrp="1" noChangeAspect="1"/>
          </p:cNvPicPr>
          <p:nvPr>
            <p:ph idx="1"/>
          </p:nvPr>
        </p:nvPicPr>
        <p:blipFill rotWithShape="1">
          <a:blip r:embed="rId2"/>
          <a:srcRect l="13482" t="2395" r="10619" b="2600"/>
          <a:stretch/>
        </p:blipFill>
        <p:spPr>
          <a:xfrm>
            <a:off x="3024886" y="1841139"/>
            <a:ext cx="6509142" cy="4584888"/>
          </a:xfrm>
          <a:prstGeom prst="rect">
            <a:avLst/>
          </a:prstGeom>
        </p:spPr>
      </p:pic>
      <p:sp>
        <p:nvSpPr>
          <p:cNvPr id="4" name="Date Placeholder 3">
            <a:extLst>
              <a:ext uri="{FF2B5EF4-FFF2-40B4-BE49-F238E27FC236}">
                <a16:creationId xmlns:a16="http://schemas.microsoft.com/office/drawing/2014/main" xmlns="" id="{1ED310E5-679D-43F8-A74A-58808AD44B52}"/>
              </a:ext>
            </a:extLst>
          </p:cNvPr>
          <p:cNvSpPr>
            <a:spLocks noGrp="1"/>
          </p:cNvSpPr>
          <p:nvPr>
            <p:ph type="dt" sz="half" idx="10"/>
          </p:nvPr>
        </p:nvSpPr>
        <p:spPr/>
        <p:txBody>
          <a:bodyPr/>
          <a:lstStyle/>
          <a:p>
            <a:r>
              <a:rPr lang="en-US"/>
              <a:t>Fall 2020</a:t>
            </a:r>
          </a:p>
        </p:txBody>
      </p:sp>
      <p:sp>
        <p:nvSpPr>
          <p:cNvPr id="7" name="Flowchart: Connector 6">
            <a:extLst>
              <a:ext uri="{FF2B5EF4-FFF2-40B4-BE49-F238E27FC236}">
                <a16:creationId xmlns:a16="http://schemas.microsoft.com/office/drawing/2014/main" xmlns="" id="{7A8BD4BB-65E7-489C-97AB-A79F0044A488}"/>
              </a:ext>
            </a:extLst>
          </p:cNvPr>
          <p:cNvSpPr/>
          <p:nvPr/>
        </p:nvSpPr>
        <p:spPr>
          <a:xfrm>
            <a:off x="7645490" y="5785666"/>
            <a:ext cx="689050" cy="629507"/>
          </a:xfrm>
          <a:prstGeom prst="flowChartConnector">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7B9237F5-8302-45CF-B767-B0E239F4A150}"/>
              </a:ext>
            </a:extLst>
          </p:cNvPr>
          <p:cNvSpPr txBox="1"/>
          <p:nvPr/>
        </p:nvSpPr>
        <p:spPr>
          <a:xfrm>
            <a:off x="9534028" y="2990327"/>
            <a:ext cx="866730" cy="2585323"/>
          </a:xfrm>
          <a:prstGeom prst="rect">
            <a:avLst/>
          </a:prstGeom>
          <a:noFill/>
        </p:spPr>
        <p:txBody>
          <a:bodyPr wrap="square" rtlCol="0">
            <a:spAutoFit/>
          </a:bodyPr>
          <a:lstStyle/>
          <a:p>
            <a:r>
              <a:rPr lang="en-US" dirty="0"/>
              <a:t>4.7 k</a:t>
            </a:r>
            <a:r>
              <a:rPr lang="el-GR" dirty="0"/>
              <a:t>Ω</a:t>
            </a:r>
            <a:endParaRPr lang="en-US" dirty="0"/>
          </a:p>
          <a:p>
            <a:r>
              <a:rPr lang="en-US" dirty="0"/>
              <a:t>4.7 k</a:t>
            </a:r>
            <a:r>
              <a:rPr lang="el-GR" dirty="0"/>
              <a:t>Ω</a:t>
            </a:r>
            <a:endParaRPr lang="en-US" dirty="0"/>
          </a:p>
          <a:p>
            <a:endParaRPr lang="en-US" dirty="0"/>
          </a:p>
          <a:p>
            <a:r>
              <a:rPr lang="en-US" dirty="0"/>
              <a:t>1 kΩ</a:t>
            </a:r>
          </a:p>
          <a:p>
            <a:endParaRPr lang="en-US" dirty="0"/>
          </a:p>
          <a:p>
            <a:r>
              <a:rPr lang="en-US" dirty="0"/>
              <a:t>220 Ω</a:t>
            </a:r>
          </a:p>
          <a:p>
            <a:endParaRPr lang="en-US" dirty="0"/>
          </a:p>
          <a:p>
            <a:endParaRPr lang="en-US" dirty="0"/>
          </a:p>
          <a:p>
            <a:r>
              <a:rPr lang="en-US" dirty="0"/>
              <a:t>10 kΩ</a:t>
            </a:r>
          </a:p>
        </p:txBody>
      </p:sp>
      <p:sp>
        <p:nvSpPr>
          <p:cNvPr id="11" name="TextBox 10">
            <a:extLst>
              <a:ext uri="{FF2B5EF4-FFF2-40B4-BE49-F238E27FC236}">
                <a16:creationId xmlns:a16="http://schemas.microsoft.com/office/drawing/2014/main" xmlns="" id="{5259059E-5D31-460B-B2BB-14CFAAB5014A}"/>
              </a:ext>
            </a:extLst>
          </p:cNvPr>
          <p:cNvSpPr txBox="1"/>
          <p:nvPr/>
        </p:nvSpPr>
        <p:spPr>
          <a:xfrm>
            <a:off x="693383" y="2387841"/>
            <a:ext cx="2094598" cy="3693319"/>
          </a:xfrm>
          <a:prstGeom prst="rect">
            <a:avLst/>
          </a:prstGeom>
          <a:noFill/>
        </p:spPr>
        <p:txBody>
          <a:bodyPr wrap="square" rtlCol="0">
            <a:spAutoFit/>
          </a:bodyPr>
          <a:lstStyle/>
          <a:p>
            <a:r>
              <a:rPr lang="en-US" dirty="0"/>
              <a:t>Each button represents a note, but there are 8 notes in an octave.  To achieve the higher notes use combinations.</a:t>
            </a:r>
          </a:p>
          <a:p>
            <a:endParaRPr lang="en-US" dirty="0"/>
          </a:p>
          <a:p>
            <a:r>
              <a:rPr lang="en-US" dirty="0"/>
              <a:t>Adding in the resistors reduces the voltage resulting in lower analog voltage values. </a:t>
            </a:r>
          </a:p>
        </p:txBody>
      </p:sp>
    </p:spTree>
    <p:extLst>
      <p:ext uri="{BB962C8B-B14F-4D97-AF65-F5344CB8AC3E}">
        <p14:creationId xmlns:p14="http://schemas.microsoft.com/office/powerpoint/2010/main" val="722077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83734"/>
            <a:ext cx="10515600" cy="768351"/>
          </a:xfrm>
        </p:spPr>
        <p:txBody>
          <a:bodyPr>
            <a:normAutofit/>
          </a:bodyPr>
          <a:lstStyle/>
          <a:p>
            <a:r>
              <a:rPr lang="en-US" sz="4800" dirty="0">
                <a:solidFill>
                  <a:schemeClr val="tx1">
                    <a:lumMod val="75000"/>
                    <a:lumOff val="25000"/>
                  </a:schemeClr>
                </a:solidFill>
              </a:rPr>
              <a:t>Today’s Agenda</a:t>
            </a:r>
          </a:p>
        </p:txBody>
      </p:sp>
      <p:sp>
        <p:nvSpPr>
          <p:cNvPr id="3" name="Content Placeholder 2"/>
          <p:cNvSpPr>
            <a:spLocks noGrp="1"/>
          </p:cNvSpPr>
          <p:nvPr>
            <p:ph idx="1"/>
          </p:nvPr>
        </p:nvSpPr>
        <p:spPr>
          <a:xfrm>
            <a:off x="838200" y="1998132"/>
            <a:ext cx="10515600" cy="4178831"/>
          </a:xfrm>
        </p:spPr>
        <p:txBody>
          <a:bodyPr>
            <a:normAutofit/>
          </a:bodyPr>
          <a:lstStyle/>
          <a:p>
            <a:pPr marL="0" indent="0">
              <a:buNone/>
            </a:pPr>
            <a:r>
              <a:rPr lang="en-US" sz="2400" dirty="0">
                <a:solidFill>
                  <a:schemeClr val="tx1">
                    <a:lumMod val="75000"/>
                    <a:lumOff val="25000"/>
                  </a:schemeClr>
                </a:solidFill>
              </a:rPr>
              <a:t>Log On to Arduino web editor</a:t>
            </a:r>
          </a:p>
          <a:p>
            <a:pPr marL="0" indent="0">
              <a:buNone/>
            </a:pPr>
            <a:r>
              <a:rPr lang="en-US" sz="2400" dirty="0">
                <a:solidFill>
                  <a:schemeClr val="tx1">
                    <a:lumMod val="75000"/>
                    <a:lumOff val="25000"/>
                  </a:schemeClr>
                </a:solidFill>
              </a:rPr>
              <a:t>Women-in-Tech Spotlight </a:t>
            </a:r>
          </a:p>
          <a:p>
            <a:pPr marL="0" indent="0">
              <a:buNone/>
            </a:pPr>
            <a:r>
              <a:rPr lang="en-US" sz="2400" dirty="0">
                <a:solidFill>
                  <a:schemeClr val="tx1">
                    <a:lumMod val="75000"/>
                    <a:lumOff val="25000"/>
                  </a:schemeClr>
                </a:solidFill>
              </a:rPr>
              <a:t>Kahoot!</a:t>
            </a:r>
          </a:p>
          <a:p>
            <a:pPr marL="0" indent="0">
              <a:buNone/>
            </a:pPr>
            <a:r>
              <a:rPr lang="en-US" sz="2400" dirty="0">
                <a:solidFill>
                  <a:schemeClr val="tx1">
                    <a:lumMod val="75000"/>
                    <a:lumOff val="25000"/>
                  </a:schemeClr>
                </a:solidFill>
              </a:rPr>
              <a:t>Review of Last Week</a:t>
            </a:r>
          </a:p>
          <a:p>
            <a:pPr marL="0" indent="0">
              <a:buNone/>
            </a:pPr>
            <a:r>
              <a:rPr lang="en-US" sz="2400" dirty="0">
                <a:solidFill>
                  <a:schemeClr val="tx1">
                    <a:lumMod val="75000"/>
                    <a:lumOff val="25000"/>
                  </a:schemeClr>
                </a:solidFill>
              </a:rPr>
              <a:t>	- Complete circuit</a:t>
            </a:r>
          </a:p>
          <a:p>
            <a:pPr marL="0" indent="0">
              <a:buNone/>
            </a:pPr>
            <a:r>
              <a:rPr lang="en-US" sz="2400" dirty="0">
                <a:solidFill>
                  <a:schemeClr val="tx1">
                    <a:lumMod val="75000"/>
                    <a:lumOff val="25000"/>
                  </a:schemeClr>
                </a:solidFill>
              </a:rPr>
              <a:t>Activity</a:t>
            </a:r>
          </a:p>
          <a:p>
            <a:pPr marL="0" indent="0">
              <a:buNone/>
            </a:pPr>
            <a:r>
              <a:rPr lang="en-US" sz="2400" dirty="0">
                <a:solidFill>
                  <a:schemeClr val="tx1">
                    <a:lumMod val="75000"/>
                    <a:lumOff val="25000"/>
                  </a:schemeClr>
                </a:solidFill>
              </a:rPr>
              <a:t>Stand ups – anyone who wants to!</a:t>
            </a:r>
          </a:p>
        </p:txBody>
      </p:sp>
      <p:sp>
        <p:nvSpPr>
          <p:cNvPr id="9" name="Date Placeholder 8"/>
          <p:cNvSpPr>
            <a:spLocks noGrp="1"/>
          </p:cNvSpPr>
          <p:nvPr>
            <p:ph type="dt" sz="half" idx="10"/>
          </p:nvPr>
        </p:nvSpPr>
        <p:spPr>
          <a:xfrm>
            <a:off x="9317567" y="6323010"/>
            <a:ext cx="2743200" cy="365125"/>
          </a:xfrm>
        </p:spPr>
        <p:txBody>
          <a:bodyPr/>
          <a:lstStyle/>
          <a:p>
            <a:r>
              <a:rPr lang="en-US"/>
              <a:t>Fall 2020</a:t>
            </a:r>
            <a:endParaRPr lang="en-US" dirty="0"/>
          </a:p>
        </p:txBody>
      </p:sp>
      <p:cxnSp>
        <p:nvCxnSpPr>
          <p:cNvPr id="5" name="Straight Connector 4"/>
          <p:cNvCxnSpPr/>
          <p:nvPr/>
        </p:nvCxnSpPr>
        <p:spPr>
          <a:xfrm flipV="1">
            <a:off x="838200" y="1801284"/>
            <a:ext cx="10515600" cy="3386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405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594299453-student-kit-fix">
            <a:hlinkClick r:id="" action="ppaction://media"/>
            <a:extLst>
              <a:ext uri="{FF2B5EF4-FFF2-40B4-BE49-F238E27FC236}">
                <a16:creationId xmlns:a16="http://schemas.microsoft.com/office/drawing/2014/main" xmlns="" id="{36EA4B44-A136-4F67-AB7D-390B597D6BA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98169" y="1079080"/>
            <a:ext cx="8846507" cy="4976542"/>
          </a:xfrm>
        </p:spPr>
      </p:pic>
      <p:sp>
        <p:nvSpPr>
          <p:cNvPr id="4" name="Date Placeholder 3">
            <a:extLst>
              <a:ext uri="{FF2B5EF4-FFF2-40B4-BE49-F238E27FC236}">
                <a16:creationId xmlns:a16="http://schemas.microsoft.com/office/drawing/2014/main" xmlns="" id="{46ADE20E-1119-4792-9905-F0AACF1C4150}"/>
              </a:ext>
            </a:extLst>
          </p:cNvPr>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209200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BC93F45-C04E-4708-BE8A-DCAAC15146DF}"/>
              </a:ext>
            </a:extLst>
          </p:cNvPr>
          <p:cNvSpPr>
            <a:spLocks noGrp="1"/>
          </p:cNvSpPr>
          <p:nvPr>
            <p:ph idx="1"/>
          </p:nvPr>
        </p:nvSpPr>
        <p:spPr>
          <a:xfrm>
            <a:off x="88606" y="871657"/>
            <a:ext cx="2408274" cy="5440243"/>
          </a:xfrm>
        </p:spPr>
        <p:txBody>
          <a:bodyPr>
            <a:normAutofit fontScale="25000" lnSpcReduction="20000"/>
          </a:bodyPr>
          <a:lstStyle/>
          <a:p>
            <a:pPr marL="0" indent="0">
              <a:buNone/>
            </a:pPr>
            <a:r>
              <a:rPr lang="en-US" sz="3200" dirty="0"/>
              <a:t>//declare variables</a:t>
            </a:r>
          </a:p>
          <a:p>
            <a:pPr marL="0" indent="0">
              <a:buNone/>
            </a:pPr>
            <a:r>
              <a:rPr lang="en-US" sz="3200" dirty="0"/>
              <a:t>int rate = 500;</a:t>
            </a:r>
          </a:p>
          <a:p>
            <a:pPr marL="0" indent="0">
              <a:buNone/>
            </a:pPr>
            <a:r>
              <a:rPr lang="en-US" sz="3200" dirty="0"/>
              <a:t>int frequency = 1000000/(rate*2);</a:t>
            </a:r>
          </a:p>
          <a:p>
            <a:pPr marL="0" indent="0">
              <a:buNone/>
            </a:pPr>
            <a:endParaRPr lang="en-US" sz="3200" dirty="0"/>
          </a:p>
          <a:p>
            <a:pPr marL="0" indent="0">
              <a:buNone/>
            </a:pPr>
            <a:r>
              <a:rPr lang="en-US" sz="3200" dirty="0"/>
              <a:t>// name Arduino board pins used by the circuit</a:t>
            </a:r>
          </a:p>
          <a:p>
            <a:pPr marL="0" indent="0">
              <a:buNone/>
            </a:pPr>
            <a:r>
              <a:rPr lang="en-US" sz="3200" dirty="0"/>
              <a:t>const int </a:t>
            </a:r>
            <a:r>
              <a:rPr lang="en-US" sz="3200" dirty="0" err="1"/>
              <a:t>notePin</a:t>
            </a:r>
            <a:r>
              <a:rPr lang="en-US" sz="3200" dirty="0"/>
              <a:t> = A0;  //pin connected to the resistor ladder that determines which note gets played</a:t>
            </a:r>
          </a:p>
          <a:p>
            <a:pPr marL="0" indent="0">
              <a:buNone/>
            </a:pPr>
            <a:r>
              <a:rPr lang="en-US" sz="3200" dirty="0"/>
              <a:t>const int </a:t>
            </a:r>
            <a:r>
              <a:rPr lang="en-US" sz="3200" dirty="0" err="1"/>
              <a:t>togglePin</a:t>
            </a:r>
            <a:r>
              <a:rPr lang="en-US" sz="3200" dirty="0"/>
              <a:t> = 3; // the toggle pin determines if the low or high notes are connected</a:t>
            </a:r>
          </a:p>
          <a:p>
            <a:pPr marL="0" indent="0">
              <a:buNone/>
            </a:pPr>
            <a:r>
              <a:rPr lang="en-US" sz="3200" dirty="0"/>
              <a:t>const int </a:t>
            </a:r>
            <a:r>
              <a:rPr lang="en-US" sz="3200" dirty="0" err="1"/>
              <a:t>buzzerPin</a:t>
            </a:r>
            <a:r>
              <a:rPr lang="en-US" sz="3200" dirty="0"/>
              <a:t> = 8;  //buzzer pin</a:t>
            </a:r>
          </a:p>
          <a:p>
            <a:pPr marL="0" indent="0">
              <a:buNone/>
            </a:pPr>
            <a:r>
              <a:rPr lang="en-US" sz="3200" dirty="0"/>
              <a:t>//declare variables</a:t>
            </a:r>
          </a:p>
          <a:p>
            <a:pPr marL="0" indent="0">
              <a:buNone/>
            </a:pPr>
            <a:r>
              <a:rPr lang="en-US" sz="3200" dirty="0"/>
              <a:t>int </a:t>
            </a:r>
            <a:r>
              <a:rPr lang="en-US" sz="3200" dirty="0" err="1"/>
              <a:t>keyVal</a:t>
            </a:r>
            <a:r>
              <a:rPr lang="en-US" sz="3200" dirty="0"/>
              <a:t> = 0;	//stores the analog value from the resistor ladder</a:t>
            </a:r>
          </a:p>
          <a:p>
            <a:pPr marL="0" indent="0">
              <a:buNone/>
            </a:pPr>
            <a:r>
              <a:rPr lang="en-US" sz="3200" dirty="0"/>
              <a:t>int key = 0;               // stores the button that is pressed</a:t>
            </a:r>
          </a:p>
          <a:p>
            <a:pPr marL="0" indent="0">
              <a:buNone/>
            </a:pPr>
            <a:r>
              <a:rPr lang="en-US" sz="3200" dirty="0"/>
              <a:t>int </a:t>
            </a:r>
            <a:r>
              <a:rPr lang="en-US" sz="3200" dirty="0" err="1"/>
              <a:t>switchState</a:t>
            </a:r>
            <a:r>
              <a:rPr lang="en-US" sz="3200" dirty="0"/>
              <a:t> = 0; // stores the state of the toggle button </a:t>
            </a:r>
          </a:p>
          <a:p>
            <a:pPr marL="0" indent="0">
              <a:buNone/>
            </a:pPr>
            <a:r>
              <a:rPr lang="en-US" sz="3200" dirty="0"/>
              <a:t>int note = 0;             // stores which note should be played</a:t>
            </a:r>
          </a:p>
          <a:p>
            <a:pPr marL="0" indent="0">
              <a:buNone/>
            </a:pPr>
            <a:r>
              <a:rPr lang="en-US" sz="3200" dirty="0"/>
              <a:t>int </a:t>
            </a:r>
            <a:r>
              <a:rPr lang="en-US" sz="3200" dirty="0" err="1"/>
              <a:t>oldNote</a:t>
            </a:r>
            <a:r>
              <a:rPr lang="en-US" sz="3200" dirty="0"/>
              <a:t> = 0;      // stores the previous note that was played</a:t>
            </a:r>
          </a:p>
          <a:p>
            <a:pPr marL="0" indent="0">
              <a:buNone/>
            </a:pPr>
            <a:r>
              <a:rPr lang="en-US" sz="3200" dirty="0"/>
              <a:t>// an array of notes with frequencies of middles C, D, E, F, G, A, B, and high C</a:t>
            </a:r>
          </a:p>
          <a:p>
            <a:pPr marL="0" indent="0">
              <a:buNone/>
            </a:pPr>
            <a:r>
              <a:rPr lang="en-US" sz="3200" dirty="0"/>
              <a:t>int notes[] = {262, 294, 330, 349, 392, 440, 494, 523};</a:t>
            </a:r>
          </a:p>
          <a:p>
            <a:pPr marL="0" indent="0">
              <a:buNone/>
            </a:pPr>
            <a:r>
              <a:rPr lang="en-US" sz="3200" dirty="0"/>
              <a:t>void setup() {</a:t>
            </a:r>
          </a:p>
          <a:p>
            <a:pPr marL="0" indent="0">
              <a:buNone/>
            </a:pPr>
            <a:r>
              <a:rPr lang="en-US" sz="3200" dirty="0"/>
              <a:t>// set up pins as INPUTS or OUTPUTS</a:t>
            </a:r>
          </a:p>
          <a:p>
            <a:pPr marL="0" indent="0">
              <a:buNone/>
            </a:pPr>
            <a:r>
              <a:rPr lang="en-US" sz="3200" dirty="0" err="1"/>
              <a:t>pinMode</a:t>
            </a:r>
            <a:r>
              <a:rPr lang="en-US" sz="3200" dirty="0"/>
              <a:t>(</a:t>
            </a:r>
            <a:r>
              <a:rPr lang="en-US" sz="3200" dirty="0" err="1"/>
              <a:t>togglePin</a:t>
            </a:r>
            <a:r>
              <a:rPr lang="en-US" sz="3200" dirty="0"/>
              <a:t>, INPUT);</a:t>
            </a:r>
          </a:p>
          <a:p>
            <a:pPr marL="0" indent="0">
              <a:buNone/>
            </a:pPr>
            <a:r>
              <a:rPr lang="en-US" sz="3200" dirty="0" err="1"/>
              <a:t>pinMode</a:t>
            </a:r>
            <a:r>
              <a:rPr lang="en-US" sz="3200" dirty="0"/>
              <a:t>(</a:t>
            </a:r>
            <a:r>
              <a:rPr lang="en-US" sz="3200" dirty="0" err="1"/>
              <a:t>buzzerPin</a:t>
            </a:r>
            <a:r>
              <a:rPr lang="en-US" sz="3200" dirty="0"/>
              <a:t>, OUTPUT);</a:t>
            </a:r>
          </a:p>
          <a:p>
            <a:pPr marL="0" indent="0">
              <a:buNone/>
            </a:pPr>
            <a:r>
              <a:rPr lang="en-US" sz="3200" dirty="0"/>
              <a:t>// open a serial connection to the computer</a:t>
            </a:r>
          </a:p>
          <a:p>
            <a:pPr marL="0" indent="0">
              <a:buNone/>
            </a:pPr>
            <a:r>
              <a:rPr lang="en-US" sz="3200" dirty="0" err="1"/>
              <a:t>Serial.begin</a:t>
            </a:r>
            <a:r>
              <a:rPr lang="en-US" sz="3200" dirty="0"/>
              <a:t>(9600);</a:t>
            </a:r>
          </a:p>
          <a:p>
            <a:pPr marL="0" indent="0">
              <a:buNone/>
            </a:pPr>
            <a:r>
              <a:rPr lang="en-US" sz="3200" dirty="0"/>
              <a:t>}</a:t>
            </a:r>
          </a:p>
          <a:p>
            <a:pPr marL="0" indent="0">
              <a:buNone/>
            </a:pPr>
            <a:endParaRPr lang="en-US" sz="1800" dirty="0"/>
          </a:p>
          <a:p>
            <a:pPr marL="0" indent="0">
              <a:buNone/>
            </a:pPr>
            <a:endParaRPr lang="en-US" dirty="0"/>
          </a:p>
        </p:txBody>
      </p:sp>
      <p:sp>
        <p:nvSpPr>
          <p:cNvPr id="4" name="Date Placeholder 3">
            <a:extLst>
              <a:ext uri="{FF2B5EF4-FFF2-40B4-BE49-F238E27FC236}">
                <a16:creationId xmlns:a16="http://schemas.microsoft.com/office/drawing/2014/main" xmlns="" id="{BF6B50ED-30B3-4490-AF55-C4BA034E8AD5}"/>
              </a:ext>
            </a:extLst>
          </p:cNvPr>
          <p:cNvSpPr>
            <a:spLocks noGrp="1"/>
          </p:cNvSpPr>
          <p:nvPr>
            <p:ph type="dt" sz="half" idx="10"/>
          </p:nvPr>
        </p:nvSpPr>
        <p:spPr/>
        <p:txBody>
          <a:bodyPr/>
          <a:lstStyle/>
          <a:p>
            <a:r>
              <a:rPr lang="en-US"/>
              <a:t>Fall 2020</a:t>
            </a:r>
          </a:p>
        </p:txBody>
      </p:sp>
      <p:pic>
        <p:nvPicPr>
          <p:cNvPr id="6" name="Picture 5">
            <a:extLst>
              <a:ext uri="{FF2B5EF4-FFF2-40B4-BE49-F238E27FC236}">
                <a16:creationId xmlns:a16="http://schemas.microsoft.com/office/drawing/2014/main" xmlns="" id="{20D8559D-2CD7-47CE-AD1F-3430BE4992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95734" y="678243"/>
            <a:ext cx="3796266" cy="2394568"/>
          </a:xfrm>
          <a:prstGeom prst="rect">
            <a:avLst/>
          </a:prstGeom>
        </p:spPr>
      </p:pic>
      <p:pic>
        <p:nvPicPr>
          <p:cNvPr id="7" name="Picture 6">
            <a:extLst>
              <a:ext uri="{FF2B5EF4-FFF2-40B4-BE49-F238E27FC236}">
                <a16:creationId xmlns:a16="http://schemas.microsoft.com/office/drawing/2014/main" xmlns="" id="{DF377167-6A04-4892-B634-AF9235B608D8}"/>
              </a:ext>
            </a:extLst>
          </p:cNvPr>
          <p:cNvPicPr>
            <a:picLocks noChangeAspect="1"/>
          </p:cNvPicPr>
          <p:nvPr/>
        </p:nvPicPr>
        <p:blipFill rotWithShape="1">
          <a:blip r:embed="rId3"/>
          <a:srcRect l="13628" t="3311" r="10833" b="1350"/>
          <a:stretch/>
        </p:blipFill>
        <p:spPr>
          <a:xfrm>
            <a:off x="9294789" y="3171223"/>
            <a:ext cx="2834300" cy="2012150"/>
          </a:xfrm>
          <a:prstGeom prst="rect">
            <a:avLst/>
          </a:prstGeom>
        </p:spPr>
      </p:pic>
      <p:sp>
        <p:nvSpPr>
          <p:cNvPr id="8" name="Content Placeholder 2">
            <a:extLst>
              <a:ext uri="{FF2B5EF4-FFF2-40B4-BE49-F238E27FC236}">
                <a16:creationId xmlns:a16="http://schemas.microsoft.com/office/drawing/2014/main" xmlns="" id="{E2DB29DC-744E-4D74-92D2-856A18C36063}"/>
              </a:ext>
            </a:extLst>
          </p:cNvPr>
          <p:cNvSpPr txBox="1">
            <a:spLocks/>
          </p:cNvSpPr>
          <p:nvPr/>
        </p:nvSpPr>
        <p:spPr>
          <a:xfrm>
            <a:off x="2496879" y="788111"/>
            <a:ext cx="3664688" cy="54402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t>void loop() {</a:t>
            </a:r>
          </a:p>
          <a:p>
            <a:pPr marL="0" indent="0">
              <a:buFont typeface="Arial" panose="020B0604020202020204" pitchFamily="34" charset="0"/>
              <a:buNone/>
            </a:pPr>
            <a:r>
              <a:rPr lang="en-US" sz="1000" dirty="0"/>
              <a:t>// read the inputs from the Arduino board</a:t>
            </a:r>
          </a:p>
          <a:p>
            <a:pPr marL="0" indent="0">
              <a:buFont typeface="Arial" panose="020B0604020202020204" pitchFamily="34" charset="0"/>
              <a:buNone/>
            </a:pPr>
            <a:r>
              <a:rPr lang="en-US" sz="1000" dirty="0" err="1"/>
              <a:t>keyVal</a:t>
            </a:r>
            <a:r>
              <a:rPr lang="en-US" sz="1000" dirty="0"/>
              <a:t> = </a:t>
            </a:r>
            <a:r>
              <a:rPr lang="en-US" sz="1000" dirty="0" err="1"/>
              <a:t>analogRead</a:t>
            </a:r>
            <a:r>
              <a:rPr lang="en-US" sz="1000" dirty="0"/>
              <a:t>(</a:t>
            </a:r>
            <a:r>
              <a:rPr lang="en-US" sz="1000" dirty="0" err="1"/>
              <a:t>notePin</a:t>
            </a:r>
            <a:r>
              <a:rPr lang="en-US" sz="1000" dirty="0"/>
              <a:t>);    // analog value of the key</a:t>
            </a:r>
          </a:p>
          <a:p>
            <a:pPr marL="0" indent="0">
              <a:buFont typeface="Arial" panose="020B0604020202020204" pitchFamily="34" charset="0"/>
              <a:buNone/>
            </a:pPr>
            <a:r>
              <a:rPr lang="en-US" sz="1000" dirty="0" err="1"/>
              <a:t>switchState</a:t>
            </a:r>
            <a:r>
              <a:rPr lang="en-US" sz="1000" dirty="0"/>
              <a:t> = </a:t>
            </a:r>
            <a:r>
              <a:rPr lang="en-US" sz="1000" dirty="0" err="1"/>
              <a:t>digitalRead</a:t>
            </a:r>
            <a:r>
              <a:rPr lang="en-US" sz="1000" dirty="0"/>
              <a:t>(</a:t>
            </a:r>
            <a:r>
              <a:rPr lang="en-US" sz="1000" dirty="0" err="1"/>
              <a:t>togglePin</a:t>
            </a:r>
            <a:r>
              <a:rPr lang="en-US" sz="1000" dirty="0"/>
              <a:t>);  // toggle button state</a:t>
            </a:r>
          </a:p>
          <a:p>
            <a:pPr marL="0" indent="0">
              <a:buFont typeface="Arial" panose="020B0604020202020204" pitchFamily="34" charset="0"/>
              <a:buNone/>
            </a:pPr>
            <a:r>
              <a:rPr lang="en-US" sz="1000" dirty="0"/>
              <a:t>if (</a:t>
            </a:r>
            <a:r>
              <a:rPr lang="en-US" sz="1000" dirty="0" err="1"/>
              <a:t>keyVal</a:t>
            </a:r>
            <a:r>
              <a:rPr lang="en-US" sz="1000" dirty="0"/>
              <a:t> &gt; 1005) {key = 1;}  // first key is pressed</a:t>
            </a:r>
          </a:p>
          <a:p>
            <a:pPr marL="0" indent="0">
              <a:buFont typeface="Arial" panose="020B0604020202020204" pitchFamily="34" charset="0"/>
              <a:buNone/>
            </a:pPr>
            <a:r>
              <a:rPr lang="en-US" sz="1000" dirty="0"/>
              <a:t>//the button without a resistor should be ~1023, but use a smaller number like 1005 //in case the full voltage doesn’t come through</a:t>
            </a:r>
          </a:p>
          <a:p>
            <a:pPr marL="0" indent="0">
              <a:buFont typeface="Arial" panose="020B0604020202020204" pitchFamily="34" charset="0"/>
              <a:buNone/>
            </a:pPr>
            <a:r>
              <a:rPr lang="en-US" sz="1000" dirty="0"/>
              <a:t>else if (</a:t>
            </a:r>
            <a:r>
              <a:rPr lang="en-US" sz="1000" dirty="0" err="1"/>
              <a:t>keyVal</a:t>
            </a:r>
            <a:r>
              <a:rPr lang="en-US" sz="1000" dirty="0"/>
              <a:t> &gt; 900) {key = 2;} // second key is pressed</a:t>
            </a:r>
          </a:p>
          <a:p>
            <a:pPr marL="0" indent="0">
              <a:buFont typeface="Arial" panose="020B0604020202020204" pitchFamily="34" charset="0"/>
              <a:buNone/>
            </a:pPr>
            <a:r>
              <a:rPr lang="en-US" sz="1000" dirty="0"/>
              <a:t>else if (</a:t>
            </a:r>
            <a:r>
              <a:rPr lang="en-US" sz="1000" dirty="0" err="1"/>
              <a:t>keyVal</a:t>
            </a:r>
            <a:r>
              <a:rPr lang="en-US" sz="1000" dirty="0"/>
              <a:t> &gt; 800) {key = 3;} // third key is pressed</a:t>
            </a:r>
          </a:p>
          <a:p>
            <a:pPr marL="0" indent="0">
              <a:buFont typeface="Arial" panose="020B0604020202020204" pitchFamily="34" charset="0"/>
              <a:buNone/>
            </a:pPr>
            <a:r>
              <a:rPr lang="en-US" sz="1000" dirty="0"/>
              <a:t>else if (</a:t>
            </a:r>
            <a:r>
              <a:rPr lang="en-US" sz="1000" dirty="0" err="1"/>
              <a:t>keyVal</a:t>
            </a:r>
            <a:r>
              <a:rPr lang="en-US" sz="1000" dirty="0"/>
              <a:t> &gt; 400) {key = 4;}   // fourth key is pressed</a:t>
            </a:r>
          </a:p>
          <a:p>
            <a:pPr marL="0" indent="0">
              <a:buFont typeface="Arial" panose="020B0604020202020204" pitchFamily="34" charset="0"/>
              <a:buNone/>
            </a:pPr>
            <a:r>
              <a:rPr lang="en-US" sz="1000" dirty="0"/>
              <a:t>else {key = 0;}  // no key is pressed</a:t>
            </a:r>
          </a:p>
          <a:p>
            <a:pPr marL="0" indent="0">
              <a:buFont typeface="Arial" panose="020B0604020202020204" pitchFamily="34" charset="0"/>
              <a:buNone/>
            </a:pPr>
            <a:r>
              <a:rPr lang="en-US" sz="1000" dirty="0"/>
              <a:t>// determine the note to play based on if the toggle button is up or down</a:t>
            </a:r>
          </a:p>
          <a:p>
            <a:pPr marL="0" indent="0">
              <a:buFont typeface="Arial" panose="020B0604020202020204" pitchFamily="34" charset="0"/>
              <a:buNone/>
            </a:pPr>
            <a:r>
              <a:rPr lang="en-US" sz="1000" dirty="0"/>
              <a:t>switch (</a:t>
            </a:r>
            <a:r>
              <a:rPr lang="en-US" sz="1000" dirty="0" err="1"/>
              <a:t>switchState</a:t>
            </a:r>
            <a:r>
              <a:rPr lang="en-US" sz="1000" dirty="0"/>
              <a:t>) {</a:t>
            </a:r>
          </a:p>
          <a:p>
            <a:pPr marL="0" indent="0">
              <a:buFont typeface="Arial" panose="020B0604020202020204" pitchFamily="34" charset="0"/>
              <a:buNone/>
            </a:pPr>
            <a:r>
              <a:rPr lang="en-US" sz="1000" dirty="0"/>
              <a:t>case 0:</a:t>
            </a:r>
          </a:p>
          <a:p>
            <a:pPr marL="0" indent="0">
              <a:buFont typeface="Arial" panose="020B0604020202020204" pitchFamily="34" charset="0"/>
              <a:buNone/>
            </a:pPr>
            <a:r>
              <a:rPr lang="en-US" sz="1000" dirty="0"/>
              <a:t>// button is not pressed so play low notes (0 through 3)</a:t>
            </a:r>
          </a:p>
          <a:p>
            <a:pPr marL="0" indent="0">
              <a:buFont typeface="Arial" panose="020B0604020202020204" pitchFamily="34" charset="0"/>
              <a:buNone/>
            </a:pPr>
            <a:r>
              <a:rPr lang="en-US" sz="1000" dirty="0"/>
              <a:t>note = key -1;</a:t>
            </a:r>
          </a:p>
          <a:p>
            <a:pPr marL="0" indent="0">
              <a:buFont typeface="Arial" panose="020B0604020202020204" pitchFamily="34" charset="0"/>
              <a:buNone/>
            </a:pPr>
            <a:r>
              <a:rPr lang="en-US" sz="1000" dirty="0"/>
              <a:t>break;</a:t>
            </a:r>
          </a:p>
          <a:p>
            <a:pPr marL="0" indent="0">
              <a:buFont typeface="Arial" panose="020B0604020202020204" pitchFamily="34" charset="0"/>
              <a:buNone/>
            </a:pPr>
            <a:r>
              <a:rPr lang="en-US" sz="1000" dirty="0"/>
              <a:t>case 1:</a:t>
            </a:r>
          </a:p>
          <a:p>
            <a:pPr marL="0" indent="0">
              <a:buFont typeface="Arial" panose="020B0604020202020204" pitchFamily="34" charset="0"/>
              <a:buNone/>
            </a:pPr>
            <a:r>
              <a:rPr lang="en-US" sz="1000" dirty="0"/>
              <a:t>// button is pressed to play high notes (4 through 7)</a:t>
            </a:r>
          </a:p>
          <a:p>
            <a:pPr marL="0" indent="0">
              <a:buFont typeface="Arial" panose="020B0604020202020204" pitchFamily="34" charset="0"/>
              <a:buNone/>
            </a:pPr>
            <a:r>
              <a:rPr lang="en-US" sz="1000" dirty="0"/>
              <a:t>note = key + 3;</a:t>
            </a:r>
          </a:p>
          <a:p>
            <a:pPr marL="0" indent="0">
              <a:buFont typeface="Arial" panose="020B0604020202020204" pitchFamily="34" charset="0"/>
              <a:buNone/>
            </a:pPr>
            <a:r>
              <a:rPr lang="en-US" sz="1000" dirty="0"/>
              <a:t>break;</a:t>
            </a:r>
          </a:p>
          <a:p>
            <a:pPr marL="0" indent="0">
              <a:buFont typeface="Arial" panose="020B0604020202020204" pitchFamily="34" charset="0"/>
              <a:buNone/>
            </a:pPr>
            <a:r>
              <a:rPr lang="en-US" sz="1000" dirty="0"/>
              <a:t>}</a:t>
            </a:r>
          </a:p>
          <a:p>
            <a:pPr marL="0" indent="0">
              <a:buFont typeface="Arial" panose="020B0604020202020204" pitchFamily="34" charset="0"/>
              <a:buNone/>
            </a:pPr>
            <a:endParaRPr lang="en-US" dirty="0"/>
          </a:p>
        </p:txBody>
      </p:sp>
      <p:sp>
        <p:nvSpPr>
          <p:cNvPr id="11" name="Content Placeholder 2">
            <a:extLst>
              <a:ext uri="{FF2B5EF4-FFF2-40B4-BE49-F238E27FC236}">
                <a16:creationId xmlns:a16="http://schemas.microsoft.com/office/drawing/2014/main" xmlns="" id="{5333F4D7-6103-4E06-8664-2E3E2F5DEF40}"/>
              </a:ext>
            </a:extLst>
          </p:cNvPr>
          <p:cNvSpPr txBox="1">
            <a:spLocks/>
          </p:cNvSpPr>
          <p:nvPr/>
        </p:nvSpPr>
        <p:spPr>
          <a:xfrm>
            <a:off x="6030433" y="829884"/>
            <a:ext cx="3664688" cy="54402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800" dirty="0"/>
              <a:t>// if a key is pressed, play the corresponding sound</a:t>
            </a:r>
          </a:p>
          <a:p>
            <a:pPr marL="0" indent="0">
              <a:buFont typeface="Arial" panose="020B0604020202020204" pitchFamily="34" charset="0"/>
              <a:buNone/>
            </a:pPr>
            <a:r>
              <a:rPr lang="en-US" sz="800" dirty="0"/>
              <a:t>// otherwise don’t play anything</a:t>
            </a:r>
          </a:p>
          <a:p>
            <a:pPr marL="0" indent="0">
              <a:buFont typeface="Arial" panose="020B0604020202020204" pitchFamily="34" charset="0"/>
              <a:buNone/>
            </a:pPr>
            <a:r>
              <a:rPr lang="en-US" sz="800" dirty="0"/>
              <a:t>if (key &gt; 0) {</a:t>
            </a:r>
          </a:p>
          <a:p>
            <a:pPr marL="0" indent="0">
              <a:buFont typeface="Arial" panose="020B0604020202020204" pitchFamily="34" charset="0"/>
              <a:buNone/>
            </a:pPr>
            <a:r>
              <a:rPr lang="en-US" sz="800" dirty="0"/>
              <a:t>tone(</a:t>
            </a:r>
            <a:r>
              <a:rPr lang="en-US" sz="800" dirty="0" err="1"/>
              <a:t>buzzerPin</a:t>
            </a:r>
            <a:r>
              <a:rPr lang="en-US" sz="800" dirty="0"/>
              <a:t>, notes[note]);</a:t>
            </a:r>
          </a:p>
          <a:p>
            <a:pPr marL="0" indent="0">
              <a:buFont typeface="Arial" panose="020B0604020202020204" pitchFamily="34" charset="0"/>
              <a:buNone/>
            </a:pPr>
            <a:r>
              <a:rPr lang="en-US" sz="800" dirty="0"/>
              <a:t>}</a:t>
            </a:r>
          </a:p>
          <a:p>
            <a:pPr marL="0" indent="0">
              <a:buFont typeface="Arial" panose="020B0604020202020204" pitchFamily="34" charset="0"/>
              <a:buNone/>
            </a:pPr>
            <a:r>
              <a:rPr lang="en-US" sz="800" dirty="0"/>
              <a:t>else {</a:t>
            </a:r>
          </a:p>
          <a:p>
            <a:pPr marL="0" indent="0">
              <a:buFont typeface="Arial" panose="020B0604020202020204" pitchFamily="34" charset="0"/>
              <a:buNone/>
            </a:pPr>
            <a:r>
              <a:rPr lang="en-US" sz="800" dirty="0" err="1"/>
              <a:t>noTone</a:t>
            </a:r>
            <a:r>
              <a:rPr lang="en-US" sz="800" dirty="0"/>
              <a:t>(</a:t>
            </a:r>
            <a:r>
              <a:rPr lang="en-US" sz="800" dirty="0" err="1"/>
              <a:t>buzzerPin</a:t>
            </a:r>
            <a:r>
              <a:rPr lang="en-US" sz="800" dirty="0"/>
              <a:t>);</a:t>
            </a:r>
          </a:p>
          <a:p>
            <a:pPr marL="0" indent="0">
              <a:buFont typeface="Arial" panose="020B0604020202020204" pitchFamily="34" charset="0"/>
              <a:buNone/>
            </a:pPr>
            <a:r>
              <a:rPr lang="en-US" sz="800" dirty="0"/>
              <a:t>}</a:t>
            </a:r>
          </a:p>
          <a:p>
            <a:pPr marL="0" indent="0">
              <a:buFont typeface="Arial" panose="020B0604020202020204" pitchFamily="34" charset="0"/>
              <a:buNone/>
            </a:pPr>
            <a:r>
              <a:rPr lang="en-US" sz="800" dirty="0"/>
              <a:t>// display information only when the note changes</a:t>
            </a:r>
          </a:p>
          <a:p>
            <a:pPr marL="0" indent="0">
              <a:buFont typeface="Arial" panose="020B0604020202020204" pitchFamily="34" charset="0"/>
              <a:buNone/>
            </a:pPr>
            <a:r>
              <a:rPr lang="en-US" sz="800" dirty="0"/>
              <a:t>if (note ! = </a:t>
            </a:r>
            <a:r>
              <a:rPr lang="en-US" sz="800" dirty="0" err="1"/>
              <a:t>oldNote</a:t>
            </a:r>
            <a:r>
              <a:rPr lang="en-US" sz="800" dirty="0"/>
              <a:t>) {</a:t>
            </a:r>
          </a:p>
          <a:p>
            <a:pPr marL="0" indent="0">
              <a:buFont typeface="Arial" panose="020B0604020202020204" pitchFamily="34" charset="0"/>
              <a:buNone/>
            </a:pPr>
            <a:r>
              <a:rPr lang="en-US" sz="800" dirty="0" err="1"/>
              <a:t>Serial.println</a:t>
            </a:r>
            <a:r>
              <a:rPr lang="en-US" sz="800" dirty="0"/>
              <a:t>(“toggle state: analog value : note”);</a:t>
            </a:r>
          </a:p>
          <a:p>
            <a:pPr marL="0" indent="0">
              <a:buFont typeface="Arial" panose="020B0604020202020204" pitchFamily="34" charset="0"/>
              <a:buNone/>
            </a:pPr>
            <a:r>
              <a:rPr lang="en-US" sz="800" dirty="0" err="1"/>
              <a:t>Serial.print</a:t>
            </a:r>
            <a:r>
              <a:rPr lang="en-US" sz="800" dirty="0"/>
              <a:t>(</a:t>
            </a:r>
            <a:r>
              <a:rPr lang="en-US" sz="800" dirty="0" err="1"/>
              <a:t>switchState</a:t>
            </a:r>
            <a:r>
              <a:rPr lang="en-US" sz="800" dirty="0"/>
              <a:t>);</a:t>
            </a:r>
          </a:p>
          <a:p>
            <a:pPr marL="0" indent="0">
              <a:buFont typeface="Arial" panose="020B0604020202020204" pitchFamily="34" charset="0"/>
              <a:buNone/>
            </a:pPr>
            <a:r>
              <a:rPr lang="en-US" sz="800" dirty="0" err="1"/>
              <a:t>Serial.print</a:t>
            </a:r>
            <a:r>
              <a:rPr lang="en-US" sz="800" dirty="0"/>
              <a:t>(“ : “);</a:t>
            </a:r>
          </a:p>
          <a:p>
            <a:pPr marL="0" indent="0">
              <a:buFont typeface="Arial" panose="020B0604020202020204" pitchFamily="34" charset="0"/>
              <a:buNone/>
            </a:pPr>
            <a:r>
              <a:rPr lang="en-US" sz="800" dirty="0" err="1"/>
              <a:t>Serial.print</a:t>
            </a:r>
            <a:r>
              <a:rPr lang="en-US" sz="800" dirty="0"/>
              <a:t>(</a:t>
            </a:r>
            <a:r>
              <a:rPr lang="en-US" sz="800" dirty="0" err="1"/>
              <a:t>keyVal</a:t>
            </a:r>
            <a:r>
              <a:rPr lang="en-US" sz="800" dirty="0"/>
              <a:t>);</a:t>
            </a:r>
          </a:p>
          <a:p>
            <a:pPr marL="0" indent="0">
              <a:buFont typeface="Arial" panose="020B0604020202020204" pitchFamily="34" charset="0"/>
              <a:buNone/>
            </a:pPr>
            <a:r>
              <a:rPr lang="en-US" sz="800" dirty="0" err="1"/>
              <a:t>Serial.print</a:t>
            </a:r>
            <a:r>
              <a:rPr lang="en-US" sz="800" dirty="0"/>
              <a:t>(“ : ”);</a:t>
            </a:r>
          </a:p>
          <a:p>
            <a:pPr marL="0" indent="0">
              <a:buFont typeface="Arial" panose="020B0604020202020204" pitchFamily="34" charset="0"/>
              <a:buNone/>
            </a:pPr>
            <a:r>
              <a:rPr lang="en-US" sz="800" dirty="0" err="1"/>
              <a:t>Serial.println</a:t>
            </a:r>
            <a:r>
              <a:rPr lang="en-US" sz="800" dirty="0"/>
              <a:t>(note);</a:t>
            </a:r>
          </a:p>
          <a:p>
            <a:pPr marL="0" indent="0">
              <a:buFont typeface="Arial" panose="020B0604020202020204" pitchFamily="34" charset="0"/>
              <a:buNone/>
            </a:pPr>
            <a:r>
              <a:rPr lang="en-US" sz="800" dirty="0"/>
              <a:t>}</a:t>
            </a:r>
          </a:p>
          <a:p>
            <a:pPr marL="0" indent="0">
              <a:buFont typeface="Arial" panose="020B0604020202020204" pitchFamily="34" charset="0"/>
              <a:buNone/>
            </a:pPr>
            <a:r>
              <a:rPr lang="en-US" sz="800" dirty="0" err="1"/>
              <a:t>oldNote</a:t>
            </a:r>
            <a:r>
              <a:rPr lang="en-US" sz="800" dirty="0"/>
              <a:t> = note</a:t>
            </a:r>
            <a:r>
              <a:rPr lang="en-US" sz="800" dirty="0" smtClean="0"/>
              <a:t>;</a:t>
            </a:r>
          </a:p>
          <a:p>
            <a:pPr marL="0" indent="0">
              <a:buFont typeface="Arial" panose="020B0604020202020204" pitchFamily="34" charset="0"/>
              <a:buNone/>
            </a:pPr>
            <a:r>
              <a:rPr lang="en-US" sz="800" dirty="0"/>
              <a:t>}</a:t>
            </a:r>
            <a:endParaRPr lang="en-US" sz="8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19808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6788B8-0B51-497B-9D91-576632EF5486}"/>
              </a:ext>
            </a:extLst>
          </p:cNvPr>
          <p:cNvSpPr>
            <a:spLocks noGrp="1"/>
          </p:cNvSpPr>
          <p:nvPr>
            <p:ph type="title"/>
          </p:nvPr>
        </p:nvSpPr>
        <p:spPr/>
        <p:txBody>
          <a:bodyPr/>
          <a:lstStyle/>
          <a:p>
            <a:r>
              <a:rPr lang="en-US" dirty="0"/>
              <a:t>Stand Ups</a:t>
            </a:r>
          </a:p>
        </p:txBody>
      </p:sp>
      <p:sp>
        <p:nvSpPr>
          <p:cNvPr id="3" name="Content Placeholder 2">
            <a:extLst>
              <a:ext uri="{FF2B5EF4-FFF2-40B4-BE49-F238E27FC236}">
                <a16:creationId xmlns:a16="http://schemas.microsoft.com/office/drawing/2014/main" xmlns="" id="{1651A3F1-3C4D-44CC-A702-5F8960D60440}"/>
              </a:ext>
            </a:extLst>
          </p:cNvPr>
          <p:cNvSpPr>
            <a:spLocks noGrp="1"/>
          </p:cNvSpPr>
          <p:nvPr>
            <p:ph idx="1"/>
          </p:nvPr>
        </p:nvSpPr>
        <p:spPr/>
        <p:txBody>
          <a:bodyPr/>
          <a:lstStyle/>
          <a:p>
            <a:r>
              <a:rPr lang="en-US" dirty="0"/>
              <a:t>What did you learn this week?</a:t>
            </a:r>
          </a:p>
          <a:p>
            <a:r>
              <a:rPr lang="en-US" dirty="0"/>
              <a:t>What do you need help with/ what would you like to know more about?</a:t>
            </a:r>
          </a:p>
          <a:p>
            <a:r>
              <a:rPr lang="en-US" dirty="0"/>
              <a:t>What do you think this lesson would be useful for?</a:t>
            </a:r>
          </a:p>
        </p:txBody>
      </p:sp>
      <p:sp>
        <p:nvSpPr>
          <p:cNvPr id="4" name="Date Placeholder 3">
            <a:extLst>
              <a:ext uri="{FF2B5EF4-FFF2-40B4-BE49-F238E27FC236}">
                <a16:creationId xmlns:a16="http://schemas.microsoft.com/office/drawing/2014/main" xmlns="" id="{F231A9C9-57BA-4176-BB1B-105852BC7F9E}"/>
              </a:ext>
            </a:extLst>
          </p:cNvPr>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427946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a:xfrm>
            <a:off x="838200" y="1907458"/>
            <a:ext cx="10744200" cy="4269505"/>
          </a:xfrm>
        </p:spPr>
        <p:txBody>
          <a:bodyPr>
            <a:normAutofit fontScale="62500" lnSpcReduction="20000"/>
          </a:bodyPr>
          <a:lstStyle/>
          <a:p>
            <a:r>
              <a:rPr lang="en-US" dirty="0"/>
              <a:t>Arduino tutorials: </a:t>
            </a:r>
            <a:r>
              <a:rPr lang="en-US" dirty="0">
                <a:hlinkClick r:id="rId2"/>
              </a:rPr>
              <a:t>https://www.arduino.cc/en/Tutorial/HomePage?from=Main.Tutorials</a:t>
            </a:r>
            <a:r>
              <a:rPr lang="en-US" dirty="0"/>
              <a:t> </a:t>
            </a:r>
          </a:p>
          <a:p>
            <a:r>
              <a:rPr lang="en-US" dirty="0"/>
              <a:t>MIT’s </a:t>
            </a:r>
            <a:r>
              <a:rPr lang="en-US" dirty="0">
                <a:hlinkClick r:id="rId3"/>
              </a:rPr>
              <a:t>Scratch</a:t>
            </a:r>
            <a:r>
              <a:rPr lang="en-US" dirty="0"/>
              <a:t> program is a great stepping stone that uses block coding, allowing you to learn the structure of programming before learning the actual languages themselves. </a:t>
            </a:r>
          </a:p>
          <a:p>
            <a:r>
              <a:rPr lang="en-US" dirty="0">
                <a:hlinkClick r:id="rId4"/>
              </a:rPr>
              <a:t>Code.org</a:t>
            </a:r>
            <a:r>
              <a:rPr lang="en-US" dirty="0"/>
              <a:t> provides numerous resources connected to coding for those interested in learning the basics. </a:t>
            </a:r>
          </a:p>
          <a:p>
            <a:r>
              <a:rPr lang="en-US" dirty="0">
                <a:hlinkClick r:id="rId5"/>
              </a:rPr>
              <a:t>Code Academy</a:t>
            </a:r>
            <a:r>
              <a:rPr lang="en-US" dirty="0"/>
              <a:t> is an interactive guide to learning multiple languages like JavaScript, HTML/CSS, and more. </a:t>
            </a:r>
          </a:p>
          <a:p>
            <a:r>
              <a:rPr lang="en-US" dirty="0">
                <a:hlinkClick r:id="rId6"/>
              </a:rPr>
              <a:t>Khan Academy</a:t>
            </a:r>
            <a:r>
              <a:rPr lang="en-US" dirty="0"/>
              <a:t> has instructional courses on computer programming and computer science, it is an especially good resource for learning how to animate with code. </a:t>
            </a:r>
          </a:p>
          <a:p>
            <a:r>
              <a:rPr lang="en-US" dirty="0"/>
              <a:t>Also if you have any computer science classes offered at your school, I highly recommend taking them. </a:t>
            </a:r>
          </a:p>
          <a:p>
            <a:r>
              <a:rPr lang="en-US" dirty="0" err="1"/>
              <a:t>Typershark</a:t>
            </a:r>
            <a:r>
              <a:rPr lang="en-US" dirty="0"/>
              <a:t> or any basic typing tutorial/software/class. Might seem boring, but proper typing skills will pay off in the future a thousand times over – you don’t want something so simple holding you back!</a:t>
            </a:r>
          </a:p>
          <a:p>
            <a:r>
              <a:rPr lang="en-US" dirty="0"/>
              <a:t>Maybe robotics and programming isn’t as interesting as you thought it would be, or maybe it’s just not enough! Explore these adjacent fields: Data Science, Robotics, Graphic Design, Engineering, Cybersecurity, Hacking, Machine Learning, Natural Language Processing, Network Design, Website creation.</a:t>
            </a:r>
          </a:p>
        </p:txBody>
      </p:sp>
      <p:sp>
        <p:nvSpPr>
          <p:cNvPr id="4" name="Date Placeholder 3"/>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1095738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Material</a:t>
            </a:r>
          </a:p>
        </p:txBody>
      </p:sp>
      <p:sp>
        <p:nvSpPr>
          <p:cNvPr id="3" name="Content Placeholder 2"/>
          <p:cNvSpPr>
            <a:spLocks noGrp="1"/>
          </p:cNvSpPr>
          <p:nvPr>
            <p:ph idx="1"/>
          </p:nvPr>
        </p:nvSpPr>
        <p:spPr>
          <a:xfrm>
            <a:off x="838200" y="1907458"/>
            <a:ext cx="10744200" cy="4269505"/>
          </a:xfrm>
        </p:spPr>
        <p:txBody>
          <a:bodyPr>
            <a:normAutofit/>
          </a:bodyPr>
          <a:lstStyle/>
          <a:p>
            <a:r>
              <a:rPr lang="en-US" dirty="0" err="1"/>
              <a:t>Fei-Fei</a:t>
            </a:r>
            <a:r>
              <a:rPr lang="en-US" dirty="0"/>
              <a:t> Li: How we are teaching computers to understand pictures. </a:t>
            </a:r>
            <a:r>
              <a:rPr lang="en-US" sz="1200" dirty="0">
                <a:hlinkClick r:id="rId2"/>
              </a:rPr>
              <a:t>https://www.ted.com/talks/fei_fei_li_how_we_re_teaching_computers_to_understand_pictures?language=en</a:t>
            </a:r>
            <a:r>
              <a:rPr lang="en-US" sz="1200" dirty="0"/>
              <a:t> </a:t>
            </a:r>
          </a:p>
        </p:txBody>
      </p:sp>
      <p:sp>
        <p:nvSpPr>
          <p:cNvPr id="4" name="Date Placeholder 3"/>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574522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83734"/>
            <a:ext cx="10515600" cy="768351"/>
          </a:xfrm>
        </p:spPr>
        <p:txBody>
          <a:bodyPr>
            <a:normAutofit/>
          </a:bodyPr>
          <a:lstStyle/>
          <a:p>
            <a:r>
              <a:rPr lang="en-US" sz="4800" dirty="0">
                <a:solidFill>
                  <a:schemeClr val="tx1">
                    <a:lumMod val="75000"/>
                    <a:lumOff val="25000"/>
                  </a:schemeClr>
                </a:solidFill>
              </a:rPr>
              <a:t>Women in Tech Spotlight: Tan Le</a:t>
            </a:r>
          </a:p>
        </p:txBody>
      </p:sp>
      <p:cxnSp>
        <p:nvCxnSpPr>
          <p:cNvPr id="5" name="Straight Connector 4"/>
          <p:cNvCxnSpPr/>
          <p:nvPr/>
        </p:nvCxnSpPr>
        <p:spPr>
          <a:xfrm flipV="1">
            <a:off x="838200" y="1801284"/>
            <a:ext cx="10515600" cy="3386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774628" y="1975757"/>
            <a:ext cx="7303071" cy="4436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tx1">
                    <a:lumMod val="75000"/>
                    <a:lumOff val="25000"/>
                  </a:schemeClr>
                </a:solidFill>
              </a:rPr>
              <a:t>Accomplishments</a:t>
            </a:r>
          </a:p>
          <a:p>
            <a:pPr>
              <a:buFontTx/>
              <a:buChar char="-"/>
            </a:pPr>
            <a:r>
              <a:rPr lang="en-US" sz="2400" dirty="0">
                <a:solidFill>
                  <a:schemeClr val="tx1">
                    <a:lumMod val="75000"/>
                    <a:lumOff val="25000"/>
                  </a:schemeClr>
                </a:solidFill>
              </a:rPr>
              <a:t>Tan Le is the CEO and founder of </a:t>
            </a:r>
            <a:r>
              <a:rPr lang="en-US" sz="2400" dirty="0" err="1">
                <a:solidFill>
                  <a:schemeClr val="tx1">
                    <a:lumMod val="75000"/>
                    <a:lumOff val="25000"/>
                  </a:schemeClr>
                </a:solidFill>
              </a:rPr>
              <a:t>Emotiv</a:t>
            </a:r>
            <a:r>
              <a:rPr lang="en-US" sz="2400" dirty="0">
                <a:solidFill>
                  <a:schemeClr val="tx1">
                    <a:lumMod val="75000"/>
                    <a:lumOff val="25000"/>
                  </a:schemeClr>
                </a:solidFill>
              </a:rPr>
              <a:t> - a bioinformatics company.</a:t>
            </a:r>
          </a:p>
          <a:p>
            <a:pPr>
              <a:buFontTx/>
              <a:buChar char="-"/>
            </a:pPr>
            <a:r>
              <a:rPr lang="en-US" sz="2400" dirty="0">
                <a:solidFill>
                  <a:schemeClr val="tx1">
                    <a:lumMod val="75000"/>
                    <a:lumOff val="25000"/>
                  </a:schemeClr>
                </a:solidFill>
              </a:rPr>
              <a:t>The company is exploring a new “remote control” where a headset uses EEG technology to control digital devices by reading brain activity.</a:t>
            </a:r>
          </a:p>
          <a:p>
            <a:pPr>
              <a:buFontTx/>
              <a:buChar char="-"/>
            </a:pPr>
            <a:r>
              <a:rPr lang="en-US" sz="2400" dirty="0">
                <a:solidFill>
                  <a:schemeClr val="tx1">
                    <a:lumMod val="75000"/>
                    <a:lumOff val="25000"/>
                  </a:schemeClr>
                </a:solidFill>
              </a:rPr>
              <a:t>She is a refugee from Vietnam at age 4, she entered college at 16 and has since become a vital young leader in her home country of Australia. She attended Monash University in Melbourne, Australia where she studied law and commerce.</a:t>
            </a:r>
          </a:p>
        </p:txBody>
      </p:sp>
      <p:sp>
        <p:nvSpPr>
          <p:cNvPr id="4" name="Date Placeholder 3"/>
          <p:cNvSpPr>
            <a:spLocks noGrp="1"/>
          </p:cNvSpPr>
          <p:nvPr>
            <p:ph type="dt" sz="half" idx="10"/>
          </p:nvPr>
        </p:nvSpPr>
        <p:spPr/>
        <p:txBody>
          <a:bodyPr/>
          <a:lstStyle/>
          <a:p>
            <a:r>
              <a:rPr lang="en-US"/>
              <a:t>14 May 2018</a:t>
            </a:r>
          </a:p>
        </p:txBody>
      </p:sp>
      <p:sp>
        <p:nvSpPr>
          <p:cNvPr id="11" name="TextBox 10"/>
          <p:cNvSpPr txBox="1"/>
          <p:nvPr/>
        </p:nvSpPr>
        <p:spPr>
          <a:xfrm>
            <a:off x="1393372" y="6411861"/>
            <a:ext cx="9960428" cy="369332"/>
          </a:xfrm>
          <a:prstGeom prst="rect">
            <a:avLst/>
          </a:prstGeom>
          <a:noFill/>
        </p:spPr>
        <p:txBody>
          <a:bodyPr wrap="square" rtlCol="0">
            <a:spAutoFit/>
          </a:bodyPr>
          <a:lstStyle/>
          <a:p>
            <a:r>
              <a:rPr lang="en-US" dirty="0"/>
              <a:t>https://www.ted.com/talks/tan_le_a_headset_that_reads_your_brainwaves</a:t>
            </a:r>
          </a:p>
        </p:txBody>
      </p:sp>
      <p:pic>
        <p:nvPicPr>
          <p:cNvPr id="3" name="Picture 2">
            <a:extLst>
              <a:ext uri="{FF2B5EF4-FFF2-40B4-BE49-F238E27FC236}">
                <a16:creationId xmlns:a16="http://schemas.microsoft.com/office/drawing/2014/main" xmlns="" id="{F4C0F316-FB18-47CC-8EF2-5BA9AEEDB512}"/>
              </a:ext>
            </a:extLst>
          </p:cNvPr>
          <p:cNvPicPr>
            <a:picLocks noChangeAspect="1"/>
          </p:cNvPicPr>
          <p:nvPr/>
        </p:nvPicPr>
        <p:blipFill>
          <a:blip r:embed="rId3"/>
          <a:stretch>
            <a:fillRect/>
          </a:stretch>
        </p:blipFill>
        <p:spPr>
          <a:xfrm>
            <a:off x="191069" y="2357764"/>
            <a:ext cx="4809054" cy="2978511"/>
          </a:xfrm>
          <a:prstGeom prst="rect">
            <a:avLst/>
          </a:prstGeom>
        </p:spPr>
      </p:pic>
    </p:spTree>
    <p:extLst>
      <p:ext uri="{BB962C8B-B14F-4D97-AF65-F5344CB8AC3E}">
        <p14:creationId xmlns:p14="http://schemas.microsoft.com/office/powerpoint/2010/main" val="194650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83734"/>
            <a:ext cx="10515600" cy="768351"/>
          </a:xfrm>
        </p:spPr>
        <p:txBody>
          <a:bodyPr>
            <a:normAutofit/>
          </a:bodyPr>
          <a:lstStyle/>
          <a:p>
            <a:r>
              <a:rPr lang="en-US" sz="4800" dirty="0">
                <a:solidFill>
                  <a:schemeClr val="tx1">
                    <a:lumMod val="75000"/>
                    <a:lumOff val="25000"/>
                  </a:schemeClr>
                </a:solidFill>
              </a:rPr>
              <a:t>Women in Tech Spotlight: </a:t>
            </a:r>
            <a:r>
              <a:rPr lang="en-US" sz="4800" dirty="0" err="1">
                <a:solidFill>
                  <a:schemeClr val="tx1">
                    <a:lumMod val="75000"/>
                    <a:lumOff val="25000"/>
                  </a:schemeClr>
                </a:solidFill>
              </a:rPr>
              <a:t>Fei</a:t>
            </a:r>
            <a:r>
              <a:rPr lang="en-US" sz="4800" dirty="0">
                <a:solidFill>
                  <a:schemeClr val="tx1">
                    <a:lumMod val="75000"/>
                    <a:lumOff val="25000"/>
                  </a:schemeClr>
                </a:solidFill>
              </a:rPr>
              <a:t> </a:t>
            </a:r>
            <a:r>
              <a:rPr lang="en-US" sz="4800" dirty="0" err="1">
                <a:solidFill>
                  <a:schemeClr val="tx1">
                    <a:lumMod val="75000"/>
                    <a:lumOff val="25000"/>
                  </a:schemeClr>
                </a:solidFill>
              </a:rPr>
              <a:t>Fei</a:t>
            </a:r>
            <a:r>
              <a:rPr lang="en-US" sz="4800" dirty="0">
                <a:solidFill>
                  <a:schemeClr val="tx1">
                    <a:lumMod val="75000"/>
                    <a:lumOff val="25000"/>
                  </a:schemeClr>
                </a:solidFill>
              </a:rPr>
              <a:t> Li</a:t>
            </a:r>
          </a:p>
        </p:txBody>
      </p:sp>
      <p:cxnSp>
        <p:nvCxnSpPr>
          <p:cNvPr id="5" name="Straight Connector 4"/>
          <p:cNvCxnSpPr/>
          <p:nvPr/>
        </p:nvCxnSpPr>
        <p:spPr>
          <a:xfrm flipV="1">
            <a:off x="838200" y="1801284"/>
            <a:ext cx="10515600" cy="3386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4774628" y="1975757"/>
            <a:ext cx="7303071" cy="44361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tx1">
                    <a:lumMod val="75000"/>
                    <a:lumOff val="25000"/>
                  </a:schemeClr>
                </a:solidFill>
              </a:rPr>
              <a:t>Accomplishments</a:t>
            </a:r>
          </a:p>
          <a:p>
            <a:pPr>
              <a:buFontTx/>
              <a:buChar char="-"/>
            </a:pPr>
            <a:r>
              <a:rPr lang="en-US" sz="2400" dirty="0">
                <a:solidFill>
                  <a:schemeClr val="tx1">
                    <a:lumMod val="75000"/>
                    <a:lumOff val="25000"/>
                  </a:schemeClr>
                </a:solidFill>
              </a:rPr>
              <a:t>Current director of Stanford Artificial Intelligence Lab, as well as the Stanford Vision Lab, Head of Google Cloud AI</a:t>
            </a:r>
          </a:p>
          <a:p>
            <a:pPr>
              <a:buFontTx/>
              <a:buChar char="-"/>
            </a:pPr>
            <a:r>
              <a:rPr lang="en-US" sz="2400" dirty="0">
                <a:solidFill>
                  <a:schemeClr val="tx1">
                    <a:lumMod val="75000"/>
                    <a:lumOff val="25000"/>
                  </a:schemeClr>
                </a:solidFill>
              </a:rPr>
              <a:t>B.S. in Physics from Princeton, with High Honors</a:t>
            </a:r>
          </a:p>
          <a:p>
            <a:pPr>
              <a:buFontTx/>
              <a:buChar char="-"/>
            </a:pPr>
            <a:r>
              <a:rPr lang="en-US" sz="2400" dirty="0">
                <a:solidFill>
                  <a:schemeClr val="tx1">
                    <a:lumMod val="75000"/>
                    <a:lumOff val="25000"/>
                  </a:schemeClr>
                </a:solidFill>
              </a:rPr>
              <a:t>PHD in Electrical Engineering from Cal Inst. Of Tech</a:t>
            </a:r>
          </a:p>
          <a:p>
            <a:pPr>
              <a:buFontTx/>
              <a:buChar char="-"/>
            </a:pPr>
            <a:r>
              <a:rPr lang="en-US" sz="2400" dirty="0">
                <a:solidFill>
                  <a:schemeClr val="tx1">
                    <a:lumMod val="75000"/>
                    <a:lumOff val="25000"/>
                  </a:schemeClr>
                </a:solidFill>
              </a:rPr>
              <a:t>2011 Sloan Fellowship recipient (43 fellows have gone on to win Nobel Peace Prizes)</a:t>
            </a:r>
          </a:p>
          <a:p>
            <a:pPr>
              <a:buFontTx/>
              <a:buChar char="-"/>
            </a:pPr>
            <a:r>
              <a:rPr lang="en-US" sz="2400" dirty="0">
                <a:solidFill>
                  <a:schemeClr val="tx1">
                    <a:lumMod val="75000"/>
                    <a:lumOff val="25000"/>
                  </a:schemeClr>
                </a:solidFill>
              </a:rPr>
              <a:t>Currently working to solve AI’s trickiest problems, including image recognition, learning, and language processing</a:t>
            </a:r>
          </a:p>
          <a:p>
            <a:pPr>
              <a:buFontTx/>
              <a:buChar char="-"/>
            </a:pPr>
            <a:r>
              <a:rPr lang="en-US" sz="2400" dirty="0">
                <a:solidFill>
                  <a:schemeClr val="tx1">
                    <a:lumMod val="75000"/>
                    <a:lumOff val="25000"/>
                  </a:schemeClr>
                </a:solidFill>
              </a:rPr>
              <a:t>Also works in cognitive neuroscience: studies how human brains work in order to apply those lessons to teaching machines to learn better</a:t>
            </a:r>
          </a:p>
        </p:txBody>
      </p:sp>
      <p:sp>
        <p:nvSpPr>
          <p:cNvPr id="4" name="Date Placeholder 3"/>
          <p:cNvSpPr>
            <a:spLocks noGrp="1"/>
          </p:cNvSpPr>
          <p:nvPr>
            <p:ph type="dt" sz="half" idx="10"/>
          </p:nvPr>
        </p:nvSpPr>
        <p:spPr/>
        <p:txBody>
          <a:bodyPr/>
          <a:lstStyle/>
          <a:p>
            <a:r>
              <a:rPr lang="en-US"/>
              <a:t>14 May 2018</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4610" r="32504"/>
          <a:stretch/>
        </p:blipFill>
        <p:spPr>
          <a:xfrm>
            <a:off x="200691" y="2158849"/>
            <a:ext cx="4573937" cy="3486486"/>
          </a:xfrm>
          <a:prstGeom prst="rect">
            <a:avLst/>
          </a:prstGeom>
        </p:spPr>
      </p:pic>
      <p:sp>
        <p:nvSpPr>
          <p:cNvPr id="11" name="TextBox 10"/>
          <p:cNvSpPr txBox="1"/>
          <p:nvPr/>
        </p:nvSpPr>
        <p:spPr>
          <a:xfrm>
            <a:off x="1393372" y="6411861"/>
            <a:ext cx="9960428" cy="369332"/>
          </a:xfrm>
          <a:prstGeom prst="rect">
            <a:avLst/>
          </a:prstGeom>
          <a:noFill/>
        </p:spPr>
        <p:txBody>
          <a:bodyPr wrap="square" rtlCol="0">
            <a:spAutoFit/>
          </a:bodyPr>
          <a:lstStyle/>
          <a:p>
            <a:r>
              <a:rPr lang="en-US" dirty="0"/>
              <a:t>https://</a:t>
            </a:r>
            <a:r>
              <a:rPr lang="en-US" dirty="0" err="1"/>
              <a:t>www.ted.com</a:t>
            </a:r>
            <a:r>
              <a:rPr lang="en-US" dirty="0"/>
              <a:t>/talks/</a:t>
            </a:r>
            <a:r>
              <a:rPr lang="en-US" dirty="0" err="1"/>
              <a:t>fei_fei_li_how_we_re_teaching_computers_to_understand_pictures</a:t>
            </a:r>
            <a:endParaRPr lang="en-US" dirty="0"/>
          </a:p>
        </p:txBody>
      </p:sp>
    </p:spTree>
    <p:extLst>
      <p:ext uri="{BB962C8B-B14F-4D97-AF65-F5344CB8AC3E}">
        <p14:creationId xmlns:p14="http://schemas.microsoft.com/office/powerpoint/2010/main" val="451683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6D5BA2-B296-4E11-9C31-47D21DA9F54F}"/>
              </a:ext>
            </a:extLst>
          </p:cNvPr>
          <p:cNvSpPr>
            <a:spLocks noGrp="1"/>
          </p:cNvSpPr>
          <p:nvPr>
            <p:ph type="title"/>
          </p:nvPr>
        </p:nvSpPr>
        <p:spPr/>
        <p:txBody>
          <a:bodyPr/>
          <a:lstStyle/>
          <a:p>
            <a:r>
              <a:rPr lang="en-US" dirty="0"/>
              <a:t>Women in Tech Spotlight: Kate </a:t>
            </a:r>
            <a:r>
              <a:rPr lang="en-US" dirty="0" err="1"/>
              <a:t>Rubins</a:t>
            </a:r>
            <a:endParaRPr lang="en-US" dirty="0"/>
          </a:p>
        </p:txBody>
      </p:sp>
      <p:pic>
        <p:nvPicPr>
          <p:cNvPr id="5" name="Content Placeholder 4">
            <a:extLst>
              <a:ext uri="{FF2B5EF4-FFF2-40B4-BE49-F238E27FC236}">
                <a16:creationId xmlns:a16="http://schemas.microsoft.com/office/drawing/2014/main" xmlns="" id="{E0783995-4550-45D3-9D64-49C3053F3950}"/>
              </a:ext>
            </a:extLst>
          </p:cNvPr>
          <p:cNvPicPr>
            <a:picLocks noGrp="1" noChangeAspect="1"/>
          </p:cNvPicPr>
          <p:nvPr>
            <p:ph idx="1"/>
          </p:nvPr>
        </p:nvPicPr>
        <p:blipFill>
          <a:blip r:embed="rId3"/>
          <a:stretch>
            <a:fillRect/>
          </a:stretch>
        </p:blipFill>
        <p:spPr>
          <a:xfrm>
            <a:off x="370840" y="2047411"/>
            <a:ext cx="3048000" cy="3810000"/>
          </a:xfrm>
          <a:prstGeom prst="rect">
            <a:avLst/>
          </a:prstGeom>
        </p:spPr>
      </p:pic>
      <p:sp>
        <p:nvSpPr>
          <p:cNvPr id="4" name="Date Placeholder 3">
            <a:extLst>
              <a:ext uri="{FF2B5EF4-FFF2-40B4-BE49-F238E27FC236}">
                <a16:creationId xmlns:a16="http://schemas.microsoft.com/office/drawing/2014/main" xmlns="" id="{E7080264-2647-4890-9732-71DE014350DF}"/>
              </a:ext>
            </a:extLst>
          </p:cNvPr>
          <p:cNvSpPr>
            <a:spLocks noGrp="1"/>
          </p:cNvSpPr>
          <p:nvPr>
            <p:ph type="dt" sz="half" idx="10"/>
          </p:nvPr>
        </p:nvSpPr>
        <p:spPr/>
        <p:txBody>
          <a:bodyPr/>
          <a:lstStyle/>
          <a:p>
            <a:r>
              <a:rPr lang="en-US"/>
              <a:t>Fall 2020</a:t>
            </a:r>
          </a:p>
        </p:txBody>
      </p:sp>
      <p:sp>
        <p:nvSpPr>
          <p:cNvPr id="6" name="TextBox 5">
            <a:extLst>
              <a:ext uri="{FF2B5EF4-FFF2-40B4-BE49-F238E27FC236}">
                <a16:creationId xmlns:a16="http://schemas.microsoft.com/office/drawing/2014/main" xmlns="" id="{3628ED36-B3F7-4CC1-A452-24BA6E5D3FC4}"/>
              </a:ext>
            </a:extLst>
          </p:cNvPr>
          <p:cNvSpPr txBox="1"/>
          <p:nvPr/>
        </p:nvSpPr>
        <p:spPr>
          <a:xfrm>
            <a:off x="3977640" y="2139951"/>
            <a:ext cx="7330440" cy="4524315"/>
          </a:xfrm>
          <a:prstGeom prst="rect">
            <a:avLst/>
          </a:prstGeom>
          <a:noFill/>
        </p:spPr>
        <p:txBody>
          <a:bodyPr wrap="square" rtlCol="0">
            <a:spAutoFit/>
          </a:bodyPr>
          <a:lstStyle/>
          <a:p>
            <a:pPr marL="285750" indent="-285750">
              <a:buFontTx/>
              <a:buChar char="-"/>
            </a:pPr>
            <a:r>
              <a:rPr lang="en-US" dirty="0"/>
              <a:t>BS in Molecular Biology from University of California, San Diego</a:t>
            </a:r>
          </a:p>
          <a:p>
            <a:pPr marL="285750" indent="-285750">
              <a:buFontTx/>
              <a:buChar char="-"/>
            </a:pPr>
            <a:r>
              <a:rPr lang="en-US" dirty="0"/>
              <a:t>PhD in Cancer Biology from Stanford University Medical School</a:t>
            </a:r>
          </a:p>
          <a:p>
            <a:pPr marL="285750" indent="-285750">
              <a:buFontTx/>
              <a:buChar char="-"/>
            </a:pPr>
            <a:r>
              <a:rPr lang="en-US" dirty="0"/>
              <a:t>Fellow/Principal Investigator of a Lab at the Whitehead Institute for Biomedical Research of MIT studying viral diseases that primarily affect Central and West Africa and conducted research in the Democratic Republic of Congo</a:t>
            </a:r>
          </a:p>
          <a:p>
            <a:pPr marL="285750" indent="-285750">
              <a:buFontTx/>
              <a:buChar char="-"/>
            </a:pPr>
            <a:r>
              <a:rPr lang="en-US" dirty="0"/>
              <a:t>Selected to the Astronaut Corps in 2009</a:t>
            </a:r>
          </a:p>
          <a:p>
            <a:pPr marL="285750" indent="-285750">
              <a:buFontTx/>
              <a:buChar char="-"/>
            </a:pPr>
            <a:r>
              <a:rPr lang="en-US" dirty="0"/>
              <a:t>Expeditions 48 and 49 participating in more than 275 different scientific experiments </a:t>
            </a:r>
          </a:p>
          <a:p>
            <a:pPr marL="285750" indent="-285750">
              <a:buFontTx/>
              <a:buChar char="-"/>
            </a:pPr>
            <a:r>
              <a:rPr lang="en-US" dirty="0"/>
              <a:t>First person to sequence DNA in space, sequencing over 2 billion base pairs of DNA</a:t>
            </a:r>
          </a:p>
          <a:p>
            <a:pPr marL="285750" indent="-285750">
              <a:buFontTx/>
              <a:buChar char="-"/>
            </a:pPr>
            <a:r>
              <a:rPr lang="en-US" dirty="0"/>
              <a:t>Performed 2 space walks, including installing the new International Docking adapter, a new docking port for the US commercial crew spacecraft (i.e. the SpaceX flight that took place earlier this year)</a:t>
            </a:r>
          </a:p>
          <a:p>
            <a:pPr marL="285750" indent="-285750">
              <a:buFontTx/>
              <a:buChar char="-"/>
            </a:pPr>
            <a:r>
              <a:rPr lang="en-US" dirty="0"/>
              <a:t>Currently on board the International Space Station for Expedition 63/64</a:t>
            </a:r>
          </a:p>
          <a:p>
            <a:pPr marL="285750" indent="-285750">
              <a:buFontTx/>
              <a:buChar char="-"/>
            </a:pPr>
            <a:endParaRPr lang="en-US" dirty="0"/>
          </a:p>
        </p:txBody>
      </p:sp>
      <p:sp>
        <p:nvSpPr>
          <p:cNvPr id="8" name="TextBox 7">
            <a:extLst>
              <a:ext uri="{FF2B5EF4-FFF2-40B4-BE49-F238E27FC236}">
                <a16:creationId xmlns:a16="http://schemas.microsoft.com/office/drawing/2014/main" xmlns="" id="{21D41FEC-DE23-4AAD-A793-F510583E749C}"/>
              </a:ext>
            </a:extLst>
          </p:cNvPr>
          <p:cNvSpPr txBox="1"/>
          <p:nvPr/>
        </p:nvSpPr>
        <p:spPr>
          <a:xfrm>
            <a:off x="-22860" y="6274554"/>
            <a:ext cx="6118860" cy="923330"/>
          </a:xfrm>
          <a:prstGeom prst="rect">
            <a:avLst/>
          </a:prstGeom>
          <a:noFill/>
        </p:spPr>
        <p:txBody>
          <a:bodyPr wrap="square">
            <a:spAutoFit/>
          </a:bodyPr>
          <a:lstStyle/>
          <a:p>
            <a:r>
              <a:rPr lang="en-US" dirty="0">
                <a:hlinkClick r:id="rId4"/>
              </a:rPr>
              <a:t>https://www.nasa.gov/astronauts/biographies/kathleen-rubins/biography</a:t>
            </a:r>
            <a:endParaRPr lang="en-US" dirty="0"/>
          </a:p>
          <a:p>
            <a:endParaRPr lang="en-US" dirty="0"/>
          </a:p>
        </p:txBody>
      </p:sp>
    </p:spTree>
    <p:extLst>
      <p:ext uri="{BB962C8B-B14F-4D97-AF65-F5344CB8AC3E}">
        <p14:creationId xmlns:p14="http://schemas.microsoft.com/office/powerpoint/2010/main" val="2729067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Women in Tech Spotlight </a:t>
            </a:r>
          </a:p>
        </p:txBody>
      </p:sp>
      <p:sp>
        <p:nvSpPr>
          <p:cNvPr id="3" name="Date Placeholder 2"/>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1509161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0FF2B4-AAFB-4C49-925A-3D8C761B4B59}"/>
              </a:ext>
            </a:extLst>
          </p:cNvPr>
          <p:cNvSpPr>
            <a:spLocks noGrp="1"/>
          </p:cNvSpPr>
          <p:nvPr>
            <p:ph type="title"/>
          </p:nvPr>
        </p:nvSpPr>
        <p:spPr/>
        <p:txBody>
          <a:bodyPr/>
          <a:lstStyle/>
          <a:p>
            <a:r>
              <a:rPr lang="en-US" dirty="0"/>
              <a:t>Kahoot!</a:t>
            </a:r>
          </a:p>
        </p:txBody>
      </p:sp>
      <p:sp>
        <p:nvSpPr>
          <p:cNvPr id="3" name="Date Placeholder 2">
            <a:extLst>
              <a:ext uri="{FF2B5EF4-FFF2-40B4-BE49-F238E27FC236}">
                <a16:creationId xmlns:a16="http://schemas.microsoft.com/office/drawing/2014/main" xmlns="" id="{D27D0CE1-E600-40F6-94C7-9BB96F5BE311}"/>
              </a:ext>
            </a:extLst>
          </p:cNvPr>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1631550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0FF2B4-AAFB-4C49-925A-3D8C761B4B59}"/>
              </a:ext>
            </a:extLst>
          </p:cNvPr>
          <p:cNvSpPr>
            <a:spLocks noGrp="1"/>
          </p:cNvSpPr>
          <p:nvPr>
            <p:ph type="title"/>
          </p:nvPr>
        </p:nvSpPr>
        <p:spPr/>
        <p:txBody>
          <a:bodyPr/>
          <a:lstStyle/>
          <a:p>
            <a:r>
              <a:rPr lang="en-US" dirty="0"/>
              <a:t>Review of Last Week’s Activity</a:t>
            </a:r>
          </a:p>
        </p:txBody>
      </p:sp>
      <p:sp>
        <p:nvSpPr>
          <p:cNvPr id="3" name="Date Placeholder 2">
            <a:extLst>
              <a:ext uri="{FF2B5EF4-FFF2-40B4-BE49-F238E27FC236}">
                <a16:creationId xmlns:a16="http://schemas.microsoft.com/office/drawing/2014/main" xmlns="" id="{D27D0CE1-E600-40F6-94C7-9BB96F5BE311}"/>
              </a:ext>
            </a:extLst>
          </p:cNvPr>
          <p:cNvSpPr>
            <a:spLocks noGrp="1"/>
          </p:cNvSpPr>
          <p:nvPr>
            <p:ph type="dt" sz="half" idx="10"/>
          </p:nvPr>
        </p:nvSpPr>
        <p:spPr/>
        <p:txBody>
          <a:bodyPr/>
          <a:lstStyle/>
          <a:p>
            <a:r>
              <a:rPr lang="en-US"/>
              <a:t>Fall 2020</a:t>
            </a:r>
          </a:p>
        </p:txBody>
      </p:sp>
    </p:spTree>
    <p:extLst>
      <p:ext uri="{BB962C8B-B14F-4D97-AF65-F5344CB8AC3E}">
        <p14:creationId xmlns:p14="http://schemas.microsoft.com/office/powerpoint/2010/main" val="4294689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nalog and Digital"/>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ifference Between Analog and Digital Signal (with Comparison Chart)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1" name="Straight Connector 10"/>
          <p:cNvCxnSpPr/>
          <p:nvPr/>
        </p:nvCxnSpPr>
        <p:spPr>
          <a:xfrm flipV="1">
            <a:off x="593501" y="1386623"/>
            <a:ext cx="10515600" cy="3386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93501" y="952951"/>
            <a:ext cx="9716911" cy="369332"/>
          </a:xfrm>
          <a:prstGeom prst="rect">
            <a:avLst/>
          </a:prstGeom>
        </p:spPr>
        <p:txBody>
          <a:bodyPr wrap="square">
            <a:spAutoFit/>
          </a:bodyPr>
          <a:lstStyle/>
          <a:p>
            <a:r>
              <a:rPr lang="en-US" b="1" dirty="0">
                <a:solidFill>
                  <a:srgbClr val="434F54"/>
                </a:solidFill>
                <a:latin typeface="Open Sans"/>
              </a:rPr>
              <a:t>Servo Motor Exercise</a:t>
            </a:r>
            <a:endParaRPr lang="en-US" dirty="0"/>
          </a:p>
        </p:txBody>
      </p:sp>
      <p:sp>
        <p:nvSpPr>
          <p:cNvPr id="3" name="Rectangle 2"/>
          <p:cNvSpPr/>
          <p:nvPr/>
        </p:nvSpPr>
        <p:spPr>
          <a:xfrm>
            <a:off x="152400" y="1638056"/>
            <a:ext cx="5043055" cy="4247317"/>
          </a:xfrm>
          <a:prstGeom prst="rect">
            <a:avLst/>
          </a:prstGeom>
        </p:spPr>
        <p:txBody>
          <a:bodyPr wrap="square">
            <a:spAutoFit/>
          </a:bodyPr>
          <a:lstStyle/>
          <a:p>
            <a:r>
              <a:rPr lang="en-US" dirty="0"/>
              <a:t>#include &lt;</a:t>
            </a:r>
            <a:r>
              <a:rPr lang="en-US" dirty="0" err="1"/>
              <a:t>Servo.h</a:t>
            </a:r>
            <a:r>
              <a:rPr lang="en-US" dirty="0"/>
              <a:t>&gt;    // include the Servo library</a:t>
            </a:r>
          </a:p>
          <a:p>
            <a:r>
              <a:rPr lang="en-US" dirty="0"/>
              <a:t>Servo </a:t>
            </a:r>
            <a:r>
              <a:rPr lang="en-US" dirty="0" err="1"/>
              <a:t>myServo</a:t>
            </a:r>
            <a:r>
              <a:rPr lang="en-US" dirty="0"/>
              <a:t>;          // create a servo object </a:t>
            </a:r>
          </a:p>
          <a:p>
            <a:endParaRPr lang="en-US" dirty="0"/>
          </a:p>
          <a:p>
            <a:r>
              <a:rPr lang="en-US" dirty="0"/>
              <a:t>// set variables</a:t>
            </a:r>
          </a:p>
          <a:p>
            <a:r>
              <a:rPr lang="en-US" dirty="0" err="1"/>
              <a:t>const</a:t>
            </a:r>
            <a:r>
              <a:rPr lang="en-US" dirty="0"/>
              <a:t> </a:t>
            </a:r>
            <a:r>
              <a:rPr lang="en-US" dirty="0" err="1"/>
              <a:t>int</a:t>
            </a:r>
            <a:r>
              <a:rPr lang="en-US" dirty="0"/>
              <a:t> </a:t>
            </a:r>
            <a:r>
              <a:rPr lang="en-US" dirty="0" err="1"/>
              <a:t>potPin</a:t>
            </a:r>
            <a:r>
              <a:rPr lang="en-US" dirty="0"/>
              <a:t> = A0; </a:t>
            </a:r>
          </a:p>
          <a:p>
            <a:r>
              <a:rPr lang="en-US" dirty="0" err="1"/>
              <a:t>const</a:t>
            </a:r>
            <a:r>
              <a:rPr lang="en-US" dirty="0"/>
              <a:t> </a:t>
            </a:r>
            <a:r>
              <a:rPr lang="en-US" dirty="0" err="1"/>
              <a:t>int</a:t>
            </a:r>
            <a:r>
              <a:rPr lang="en-US" dirty="0"/>
              <a:t> </a:t>
            </a:r>
            <a:r>
              <a:rPr lang="en-US" dirty="0" err="1"/>
              <a:t>buttonPin</a:t>
            </a:r>
            <a:r>
              <a:rPr lang="en-US" dirty="0"/>
              <a:t> = 7; </a:t>
            </a:r>
          </a:p>
          <a:p>
            <a:r>
              <a:rPr lang="en-US" dirty="0" err="1"/>
              <a:t>int</a:t>
            </a:r>
            <a:r>
              <a:rPr lang="en-US" dirty="0"/>
              <a:t> </a:t>
            </a:r>
            <a:r>
              <a:rPr lang="en-US" dirty="0" err="1"/>
              <a:t>potValue</a:t>
            </a:r>
            <a:r>
              <a:rPr lang="en-US" dirty="0"/>
              <a:t> = 0; </a:t>
            </a:r>
          </a:p>
          <a:p>
            <a:r>
              <a:rPr lang="en-US" dirty="0" err="1"/>
              <a:t>int</a:t>
            </a:r>
            <a:r>
              <a:rPr lang="en-US" dirty="0"/>
              <a:t> </a:t>
            </a:r>
            <a:r>
              <a:rPr lang="en-US" dirty="0" err="1"/>
              <a:t>servoAngle</a:t>
            </a:r>
            <a:r>
              <a:rPr lang="en-US" dirty="0"/>
              <a:t> = 0;                             </a:t>
            </a:r>
          </a:p>
          <a:p>
            <a:endParaRPr lang="en-US" dirty="0"/>
          </a:p>
          <a:p>
            <a:r>
              <a:rPr lang="en-US" dirty="0"/>
              <a:t>void setup() {</a:t>
            </a:r>
          </a:p>
          <a:p>
            <a:pPr lvl="1"/>
            <a:r>
              <a:rPr lang="en-US" dirty="0"/>
              <a:t>// attaches the servo to pin 9  </a:t>
            </a:r>
          </a:p>
          <a:p>
            <a:pPr lvl="1"/>
            <a:r>
              <a:rPr lang="en-US" dirty="0" err="1"/>
              <a:t>myServo.attach</a:t>
            </a:r>
            <a:r>
              <a:rPr lang="en-US" dirty="0"/>
              <a:t>(9); </a:t>
            </a:r>
          </a:p>
          <a:p>
            <a:pPr lvl="1"/>
            <a:r>
              <a:rPr lang="en-US" dirty="0"/>
              <a:t>// open a serial connection to the comp</a:t>
            </a:r>
          </a:p>
          <a:p>
            <a:pPr lvl="1"/>
            <a:r>
              <a:rPr lang="en-US" dirty="0" err="1"/>
              <a:t>Serial.begin</a:t>
            </a:r>
            <a:r>
              <a:rPr lang="en-US" dirty="0"/>
              <a:t>(9600);</a:t>
            </a:r>
          </a:p>
          <a:p>
            <a:r>
              <a:rPr lang="en-US" dirty="0"/>
              <a:t>}</a:t>
            </a:r>
          </a:p>
        </p:txBody>
      </p:sp>
      <p:sp>
        <p:nvSpPr>
          <p:cNvPr id="5" name="Rectangle 4"/>
          <p:cNvSpPr/>
          <p:nvPr/>
        </p:nvSpPr>
        <p:spPr>
          <a:xfrm>
            <a:off x="5132275" y="2133611"/>
            <a:ext cx="6910789" cy="4524315"/>
          </a:xfrm>
          <a:prstGeom prst="rect">
            <a:avLst/>
          </a:prstGeom>
        </p:spPr>
        <p:txBody>
          <a:bodyPr wrap="square">
            <a:spAutoFit/>
          </a:bodyPr>
          <a:lstStyle/>
          <a:p>
            <a:r>
              <a:rPr lang="en-US" dirty="0"/>
              <a:t>void loop() {</a:t>
            </a:r>
          </a:p>
          <a:p>
            <a:r>
              <a:rPr lang="en-US" dirty="0"/>
              <a:t>  if(</a:t>
            </a:r>
            <a:r>
              <a:rPr lang="en-US" dirty="0" err="1"/>
              <a:t>digitalRead</a:t>
            </a:r>
            <a:r>
              <a:rPr lang="en-US" dirty="0"/>
              <a:t>(</a:t>
            </a:r>
            <a:r>
              <a:rPr lang="en-US" dirty="0" err="1"/>
              <a:t>buttonPin</a:t>
            </a:r>
            <a:r>
              <a:rPr lang="en-US" dirty="0"/>
              <a:t>) == HIGH) {          // if the button is pressed:</a:t>
            </a:r>
          </a:p>
          <a:p>
            <a:r>
              <a:rPr lang="en-US" dirty="0"/>
              <a:t>    </a:t>
            </a:r>
            <a:r>
              <a:rPr lang="en-US" dirty="0" err="1"/>
              <a:t>myServo.write</a:t>
            </a:r>
            <a:r>
              <a:rPr lang="en-US" dirty="0"/>
              <a:t>(179);                         // move the servo to kick the ball</a:t>
            </a:r>
          </a:p>
          <a:p>
            <a:r>
              <a:rPr lang="en-US" dirty="0"/>
              <a:t>  }</a:t>
            </a:r>
          </a:p>
          <a:p>
            <a:r>
              <a:rPr lang="en-US" dirty="0"/>
              <a:t>  else {                                        // the button is not pressed:</a:t>
            </a:r>
          </a:p>
          <a:p>
            <a:r>
              <a:rPr lang="en-US" dirty="0"/>
              <a:t>    </a:t>
            </a:r>
            <a:r>
              <a:rPr lang="en-US" dirty="0" err="1"/>
              <a:t>potValue</a:t>
            </a:r>
            <a:r>
              <a:rPr lang="en-US" dirty="0"/>
              <a:t> = </a:t>
            </a:r>
            <a:r>
              <a:rPr lang="en-US" dirty="0" err="1"/>
              <a:t>analogRead</a:t>
            </a:r>
            <a:r>
              <a:rPr lang="en-US" dirty="0"/>
              <a:t>(</a:t>
            </a:r>
            <a:r>
              <a:rPr lang="en-US" dirty="0" err="1"/>
              <a:t>potPin</a:t>
            </a:r>
            <a:r>
              <a:rPr lang="en-US" dirty="0"/>
              <a:t>);              // store the pot value </a:t>
            </a:r>
          </a:p>
          <a:p>
            <a:r>
              <a:rPr lang="en-US" dirty="0"/>
              <a:t>    // scale potentiometer value to the servo</a:t>
            </a:r>
          </a:p>
          <a:p>
            <a:r>
              <a:rPr lang="en-US" dirty="0"/>
              <a:t>    </a:t>
            </a:r>
            <a:r>
              <a:rPr lang="en-US" dirty="0" err="1"/>
              <a:t>servoAngle</a:t>
            </a:r>
            <a:r>
              <a:rPr lang="en-US" dirty="0"/>
              <a:t> = map(</a:t>
            </a:r>
            <a:r>
              <a:rPr lang="en-US" dirty="0" err="1"/>
              <a:t>potValue</a:t>
            </a:r>
            <a:r>
              <a:rPr lang="en-US" dirty="0"/>
              <a:t>, 0, 1023, 0, 179); </a:t>
            </a:r>
          </a:p>
          <a:p>
            <a:r>
              <a:rPr lang="en-US" dirty="0"/>
              <a:t>    </a:t>
            </a:r>
            <a:r>
              <a:rPr lang="en-US" dirty="0" err="1"/>
              <a:t>myServo.write</a:t>
            </a:r>
            <a:r>
              <a:rPr lang="en-US" dirty="0"/>
              <a:t>(</a:t>
            </a:r>
            <a:r>
              <a:rPr lang="en-US" dirty="0" err="1"/>
              <a:t>servoAngle</a:t>
            </a:r>
            <a:r>
              <a:rPr lang="en-US" dirty="0"/>
              <a:t>);  // turn the servo to the angle variable</a:t>
            </a:r>
          </a:p>
          <a:p>
            <a:r>
              <a:rPr lang="en-US" dirty="0"/>
              <a:t>  }</a:t>
            </a:r>
          </a:p>
          <a:p>
            <a:r>
              <a:rPr lang="en-US" dirty="0"/>
              <a:t>  </a:t>
            </a:r>
            <a:r>
              <a:rPr lang="en-US" dirty="0" err="1"/>
              <a:t>Serial.print</a:t>
            </a:r>
            <a:r>
              <a:rPr lang="en-US" dirty="0"/>
              <a:t>("</a:t>
            </a:r>
            <a:r>
              <a:rPr lang="en-US" dirty="0" err="1"/>
              <a:t>potValue</a:t>
            </a:r>
            <a:r>
              <a:rPr lang="en-US" dirty="0"/>
              <a:t>: ");                  // print “</a:t>
            </a:r>
            <a:r>
              <a:rPr lang="en-US" dirty="0" err="1"/>
              <a:t>potValue</a:t>
            </a:r>
            <a:r>
              <a:rPr lang="en-US" dirty="0"/>
              <a:t>” string</a:t>
            </a:r>
          </a:p>
          <a:p>
            <a:r>
              <a:rPr lang="en-US" dirty="0"/>
              <a:t>  </a:t>
            </a:r>
            <a:r>
              <a:rPr lang="en-US" dirty="0" err="1"/>
              <a:t>Serial.print</a:t>
            </a:r>
            <a:r>
              <a:rPr lang="en-US" dirty="0"/>
              <a:t>(</a:t>
            </a:r>
            <a:r>
              <a:rPr lang="en-US" dirty="0" err="1"/>
              <a:t>potValue</a:t>
            </a:r>
            <a:r>
              <a:rPr lang="en-US" dirty="0"/>
              <a:t>);                       // print the </a:t>
            </a:r>
            <a:r>
              <a:rPr lang="en-US" dirty="0" err="1"/>
              <a:t>potValue</a:t>
            </a:r>
            <a:r>
              <a:rPr lang="en-US" dirty="0"/>
              <a:t> value</a:t>
            </a:r>
          </a:p>
          <a:p>
            <a:r>
              <a:rPr lang="en-US" dirty="0"/>
              <a:t>  </a:t>
            </a:r>
            <a:r>
              <a:rPr lang="en-US" dirty="0" err="1"/>
              <a:t>Serial.print</a:t>
            </a:r>
            <a:r>
              <a:rPr lang="en-US" dirty="0"/>
              <a:t>(", </a:t>
            </a:r>
            <a:r>
              <a:rPr lang="en-US" dirty="0" err="1"/>
              <a:t>servoAngle</a:t>
            </a:r>
            <a:r>
              <a:rPr lang="en-US" dirty="0"/>
              <a:t>: "); </a:t>
            </a:r>
          </a:p>
          <a:p>
            <a:r>
              <a:rPr lang="en-US" dirty="0"/>
              <a:t>  </a:t>
            </a:r>
            <a:r>
              <a:rPr lang="en-US" dirty="0" err="1"/>
              <a:t>Serial.println</a:t>
            </a:r>
            <a:r>
              <a:rPr lang="en-US" dirty="0"/>
              <a:t>(</a:t>
            </a:r>
            <a:r>
              <a:rPr lang="en-US" dirty="0" err="1"/>
              <a:t>servoAngle</a:t>
            </a:r>
            <a:r>
              <a:rPr lang="en-US" dirty="0"/>
              <a:t>);                     </a:t>
            </a:r>
          </a:p>
          <a:p>
            <a:r>
              <a:rPr lang="en-US" dirty="0"/>
              <a:t>  delay(100);                                   // wait for the servo to get there</a:t>
            </a:r>
          </a:p>
          <a:p>
            <a:r>
              <a:rPr lang="en-US" dirty="0"/>
              <a:t>}</a:t>
            </a:r>
          </a:p>
        </p:txBody>
      </p:sp>
    </p:spTree>
    <p:extLst>
      <p:ext uri="{BB962C8B-B14F-4D97-AF65-F5344CB8AC3E}">
        <p14:creationId xmlns:p14="http://schemas.microsoft.com/office/powerpoint/2010/main" val="935418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descr="nalog and Digital"/>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ifference Between Analog and Digital Signal (with Comparison Chart) "/>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1" name="Straight Connector 10"/>
          <p:cNvCxnSpPr/>
          <p:nvPr/>
        </p:nvCxnSpPr>
        <p:spPr>
          <a:xfrm flipV="1">
            <a:off x="593501" y="1386623"/>
            <a:ext cx="10515600" cy="33868"/>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93501" y="952951"/>
            <a:ext cx="9716911" cy="369332"/>
          </a:xfrm>
          <a:prstGeom prst="rect">
            <a:avLst/>
          </a:prstGeom>
        </p:spPr>
        <p:txBody>
          <a:bodyPr wrap="square">
            <a:spAutoFit/>
          </a:bodyPr>
          <a:lstStyle/>
          <a:p>
            <a:r>
              <a:rPr lang="en-US" b="1" dirty="0">
                <a:solidFill>
                  <a:srgbClr val="434F54"/>
                </a:solidFill>
                <a:latin typeface="Open Sans"/>
              </a:rPr>
              <a:t>Servo Motor Exercise</a:t>
            </a:r>
            <a:endParaRPr lang="en-US" dirty="0"/>
          </a:p>
        </p:txBody>
      </p:sp>
      <p:pic>
        <p:nvPicPr>
          <p:cNvPr id="2" name="Picture 1"/>
          <p:cNvPicPr>
            <a:picLocks noChangeAspect="1"/>
          </p:cNvPicPr>
          <p:nvPr/>
        </p:nvPicPr>
        <p:blipFill rotWithShape="1">
          <a:blip r:embed="rId3"/>
          <a:srcRect l="9442" r="1351"/>
          <a:stretch/>
        </p:blipFill>
        <p:spPr>
          <a:xfrm>
            <a:off x="7976014" y="763394"/>
            <a:ext cx="4215986" cy="2738342"/>
          </a:xfrm>
          <a:prstGeom prst="rect">
            <a:avLst/>
          </a:prstGeom>
        </p:spPr>
      </p:pic>
      <p:pic>
        <p:nvPicPr>
          <p:cNvPr id="3" name="Picture 2">
            <a:extLst>
              <a:ext uri="{FF2B5EF4-FFF2-40B4-BE49-F238E27FC236}">
                <a16:creationId xmlns:a16="http://schemas.microsoft.com/office/drawing/2014/main" xmlns="" id="{A3153261-AFFE-4B79-BECE-A870CCD052A9}"/>
              </a:ext>
            </a:extLst>
          </p:cNvPr>
          <p:cNvPicPr>
            <a:picLocks noChangeAspect="1"/>
          </p:cNvPicPr>
          <p:nvPr/>
        </p:nvPicPr>
        <p:blipFill rotWithShape="1">
          <a:blip r:embed="rId4"/>
          <a:srcRect l="12708" t="18519" r="26209" b="12420"/>
          <a:stretch/>
        </p:blipFill>
        <p:spPr>
          <a:xfrm>
            <a:off x="650240" y="1554480"/>
            <a:ext cx="3429422" cy="2181012"/>
          </a:xfrm>
          <a:prstGeom prst="rect">
            <a:avLst/>
          </a:prstGeom>
        </p:spPr>
      </p:pic>
      <p:pic>
        <p:nvPicPr>
          <p:cNvPr id="5" name="Picture 4">
            <a:extLst>
              <a:ext uri="{FF2B5EF4-FFF2-40B4-BE49-F238E27FC236}">
                <a16:creationId xmlns:a16="http://schemas.microsoft.com/office/drawing/2014/main" xmlns="" id="{EE944725-19B2-457D-B00E-FDAEF276EC31}"/>
              </a:ext>
            </a:extLst>
          </p:cNvPr>
          <p:cNvPicPr>
            <a:picLocks noChangeAspect="1"/>
          </p:cNvPicPr>
          <p:nvPr/>
        </p:nvPicPr>
        <p:blipFill rotWithShape="1">
          <a:blip r:embed="rId5"/>
          <a:srcRect l="13000" t="18592" r="26542" b="12222"/>
          <a:stretch/>
        </p:blipFill>
        <p:spPr>
          <a:xfrm>
            <a:off x="4464594" y="1554480"/>
            <a:ext cx="3388275" cy="2181012"/>
          </a:xfrm>
          <a:prstGeom prst="rect">
            <a:avLst/>
          </a:prstGeom>
        </p:spPr>
      </p:pic>
      <p:pic>
        <p:nvPicPr>
          <p:cNvPr id="7" name="Picture 6">
            <a:extLst>
              <a:ext uri="{FF2B5EF4-FFF2-40B4-BE49-F238E27FC236}">
                <a16:creationId xmlns:a16="http://schemas.microsoft.com/office/drawing/2014/main" xmlns="" id="{FE5CF99C-2D4A-498D-B225-BE4C515E4C70}"/>
              </a:ext>
            </a:extLst>
          </p:cNvPr>
          <p:cNvPicPr>
            <a:picLocks noChangeAspect="1"/>
          </p:cNvPicPr>
          <p:nvPr/>
        </p:nvPicPr>
        <p:blipFill rotWithShape="1">
          <a:blip r:embed="rId6"/>
          <a:srcRect l="8844" t="18864" r="26728" b="7333"/>
          <a:stretch/>
        </p:blipFill>
        <p:spPr>
          <a:xfrm>
            <a:off x="650240" y="4213014"/>
            <a:ext cx="3439458" cy="2218266"/>
          </a:xfrm>
          <a:prstGeom prst="rect">
            <a:avLst/>
          </a:prstGeom>
        </p:spPr>
      </p:pic>
      <p:pic>
        <p:nvPicPr>
          <p:cNvPr id="8" name="Picture 7">
            <a:extLst>
              <a:ext uri="{FF2B5EF4-FFF2-40B4-BE49-F238E27FC236}">
                <a16:creationId xmlns:a16="http://schemas.microsoft.com/office/drawing/2014/main" xmlns="" id="{3BE2F5DE-A976-424C-B44C-B51AAE812299}"/>
              </a:ext>
            </a:extLst>
          </p:cNvPr>
          <p:cNvPicPr>
            <a:picLocks noChangeAspect="1"/>
          </p:cNvPicPr>
          <p:nvPr/>
        </p:nvPicPr>
        <p:blipFill rotWithShape="1">
          <a:blip r:embed="rId7"/>
          <a:srcRect l="8883" t="9234" r="26583" b="7456"/>
          <a:stretch/>
        </p:blipFill>
        <p:spPr>
          <a:xfrm>
            <a:off x="4308269" y="4005380"/>
            <a:ext cx="3575461" cy="2596280"/>
          </a:xfrm>
          <a:prstGeom prst="rect">
            <a:avLst/>
          </a:prstGeom>
        </p:spPr>
      </p:pic>
      <p:sp>
        <p:nvSpPr>
          <p:cNvPr id="9" name="TextBox 8">
            <a:extLst>
              <a:ext uri="{FF2B5EF4-FFF2-40B4-BE49-F238E27FC236}">
                <a16:creationId xmlns:a16="http://schemas.microsoft.com/office/drawing/2014/main" xmlns="" id="{6D606A0A-B456-40AF-933C-2A26C4768B31}"/>
              </a:ext>
            </a:extLst>
          </p:cNvPr>
          <p:cNvSpPr txBox="1"/>
          <p:nvPr/>
        </p:nvSpPr>
        <p:spPr>
          <a:xfrm>
            <a:off x="-59782" y="1812887"/>
            <a:ext cx="833120" cy="461665"/>
          </a:xfrm>
          <a:prstGeom prst="rect">
            <a:avLst/>
          </a:prstGeom>
          <a:noFill/>
        </p:spPr>
        <p:txBody>
          <a:bodyPr wrap="square" rtlCol="0">
            <a:spAutoFit/>
          </a:bodyPr>
          <a:lstStyle/>
          <a:p>
            <a:r>
              <a:rPr lang="en-US" sz="800" dirty="0"/>
              <a:t>1. Connect Potentiometer to breadboard</a:t>
            </a:r>
          </a:p>
        </p:txBody>
      </p:sp>
      <p:sp>
        <p:nvSpPr>
          <p:cNvPr id="10" name="TextBox 9">
            <a:extLst>
              <a:ext uri="{FF2B5EF4-FFF2-40B4-BE49-F238E27FC236}">
                <a16:creationId xmlns:a16="http://schemas.microsoft.com/office/drawing/2014/main" xmlns="" id="{01DE197F-9246-4FB6-9A00-3A2487C6D7D4}"/>
              </a:ext>
            </a:extLst>
          </p:cNvPr>
          <p:cNvSpPr txBox="1"/>
          <p:nvPr/>
        </p:nvSpPr>
        <p:spPr>
          <a:xfrm>
            <a:off x="7892360" y="3416043"/>
            <a:ext cx="814759" cy="584775"/>
          </a:xfrm>
          <a:prstGeom prst="rect">
            <a:avLst/>
          </a:prstGeom>
          <a:noFill/>
        </p:spPr>
        <p:txBody>
          <a:bodyPr wrap="square" rtlCol="0">
            <a:spAutoFit/>
          </a:bodyPr>
          <a:lstStyle/>
          <a:p>
            <a:r>
              <a:rPr lang="en-US" sz="800" dirty="0"/>
              <a:t>2. Connect Leads to Potentiometer on breadboard</a:t>
            </a:r>
          </a:p>
        </p:txBody>
      </p:sp>
      <p:sp>
        <p:nvSpPr>
          <p:cNvPr id="16" name="TextBox 15">
            <a:extLst>
              <a:ext uri="{FF2B5EF4-FFF2-40B4-BE49-F238E27FC236}">
                <a16:creationId xmlns:a16="http://schemas.microsoft.com/office/drawing/2014/main" xmlns="" id="{5D4DB01D-E7E3-4489-854E-7239772D3C54}"/>
              </a:ext>
            </a:extLst>
          </p:cNvPr>
          <p:cNvSpPr txBox="1"/>
          <p:nvPr/>
        </p:nvSpPr>
        <p:spPr>
          <a:xfrm>
            <a:off x="11338" y="4205322"/>
            <a:ext cx="690880" cy="461665"/>
          </a:xfrm>
          <a:prstGeom prst="rect">
            <a:avLst/>
          </a:prstGeom>
          <a:noFill/>
        </p:spPr>
        <p:txBody>
          <a:bodyPr wrap="square" rtlCol="0">
            <a:spAutoFit/>
          </a:bodyPr>
          <a:lstStyle/>
          <a:p>
            <a:r>
              <a:rPr lang="en-US" sz="800" dirty="0"/>
              <a:t>3. Connect Potentiometer pin</a:t>
            </a:r>
          </a:p>
        </p:txBody>
      </p:sp>
      <p:sp>
        <p:nvSpPr>
          <p:cNvPr id="18" name="TextBox 17">
            <a:extLst>
              <a:ext uri="{FF2B5EF4-FFF2-40B4-BE49-F238E27FC236}">
                <a16:creationId xmlns:a16="http://schemas.microsoft.com/office/drawing/2014/main" xmlns="" id="{CEC30D64-DA45-414A-BE6B-D591F3CD6334}"/>
              </a:ext>
            </a:extLst>
          </p:cNvPr>
          <p:cNvSpPr txBox="1"/>
          <p:nvPr/>
        </p:nvSpPr>
        <p:spPr>
          <a:xfrm>
            <a:off x="7954299" y="4037846"/>
            <a:ext cx="690880" cy="461665"/>
          </a:xfrm>
          <a:prstGeom prst="rect">
            <a:avLst/>
          </a:prstGeom>
          <a:noFill/>
        </p:spPr>
        <p:txBody>
          <a:bodyPr wrap="square" rtlCol="0">
            <a:spAutoFit/>
          </a:bodyPr>
          <a:lstStyle/>
          <a:p>
            <a:r>
              <a:rPr lang="en-US" sz="800" dirty="0"/>
              <a:t>4. Connect Capacitor to breadboard</a:t>
            </a:r>
          </a:p>
        </p:txBody>
      </p:sp>
    </p:spTree>
    <p:extLst>
      <p:ext uri="{BB962C8B-B14F-4D97-AF65-F5344CB8AC3E}">
        <p14:creationId xmlns:p14="http://schemas.microsoft.com/office/powerpoint/2010/main" val="340751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A0ACD6E3-FC50-477E-8A9C-0C582E9DEEC7}"/>
              </a:ext>
            </a:extLst>
          </p:cNvPr>
          <p:cNvPicPr>
            <a:picLocks noGrp="1" noChangeAspect="1"/>
          </p:cNvPicPr>
          <p:nvPr>
            <p:ph idx="1"/>
          </p:nvPr>
        </p:nvPicPr>
        <p:blipFill rotWithShape="1">
          <a:blip r:embed="rId2"/>
          <a:srcRect l="8321" t="9269" r="26184" b="6781"/>
          <a:stretch/>
        </p:blipFill>
        <p:spPr>
          <a:xfrm>
            <a:off x="632495" y="1007765"/>
            <a:ext cx="3245123" cy="2341879"/>
          </a:xfrm>
          <a:prstGeom prst="rect">
            <a:avLst/>
          </a:prstGeom>
        </p:spPr>
      </p:pic>
      <p:sp>
        <p:nvSpPr>
          <p:cNvPr id="4" name="Date Placeholder 3">
            <a:extLst>
              <a:ext uri="{FF2B5EF4-FFF2-40B4-BE49-F238E27FC236}">
                <a16:creationId xmlns:a16="http://schemas.microsoft.com/office/drawing/2014/main" xmlns="" id="{A49F213C-1A66-484D-8431-1CA5F892504F}"/>
              </a:ext>
            </a:extLst>
          </p:cNvPr>
          <p:cNvSpPr>
            <a:spLocks noGrp="1"/>
          </p:cNvSpPr>
          <p:nvPr>
            <p:ph type="dt" sz="half" idx="10"/>
          </p:nvPr>
        </p:nvSpPr>
        <p:spPr/>
        <p:txBody>
          <a:bodyPr/>
          <a:lstStyle/>
          <a:p>
            <a:r>
              <a:rPr lang="en-US"/>
              <a:t>Fall 2020</a:t>
            </a:r>
          </a:p>
        </p:txBody>
      </p:sp>
      <p:sp>
        <p:nvSpPr>
          <p:cNvPr id="7" name="TextBox 6">
            <a:extLst>
              <a:ext uri="{FF2B5EF4-FFF2-40B4-BE49-F238E27FC236}">
                <a16:creationId xmlns:a16="http://schemas.microsoft.com/office/drawing/2014/main" xmlns="" id="{6D617C8D-B969-4F37-BA96-33C4ED975B80}"/>
              </a:ext>
            </a:extLst>
          </p:cNvPr>
          <p:cNvSpPr txBox="1"/>
          <p:nvPr/>
        </p:nvSpPr>
        <p:spPr>
          <a:xfrm>
            <a:off x="-73632" y="1087120"/>
            <a:ext cx="833120" cy="584775"/>
          </a:xfrm>
          <a:prstGeom prst="rect">
            <a:avLst/>
          </a:prstGeom>
          <a:noFill/>
        </p:spPr>
        <p:txBody>
          <a:bodyPr wrap="square" rtlCol="0">
            <a:spAutoFit/>
          </a:bodyPr>
          <a:lstStyle/>
          <a:p>
            <a:r>
              <a:rPr lang="en-US" sz="800" dirty="0"/>
              <a:t>5. Connect Potentiometer leads to breadboard</a:t>
            </a:r>
          </a:p>
        </p:txBody>
      </p:sp>
      <p:pic>
        <p:nvPicPr>
          <p:cNvPr id="10" name="Picture 9">
            <a:extLst>
              <a:ext uri="{FF2B5EF4-FFF2-40B4-BE49-F238E27FC236}">
                <a16:creationId xmlns:a16="http://schemas.microsoft.com/office/drawing/2014/main" xmlns="" id="{DE17C302-23F9-4FFD-93F5-CB53AFE95A8D}"/>
              </a:ext>
            </a:extLst>
          </p:cNvPr>
          <p:cNvPicPr>
            <a:picLocks noChangeAspect="1"/>
          </p:cNvPicPr>
          <p:nvPr/>
        </p:nvPicPr>
        <p:blipFill rotWithShape="1">
          <a:blip r:embed="rId3"/>
          <a:srcRect l="8793" t="9407" r="8208" b="6889"/>
          <a:stretch/>
        </p:blipFill>
        <p:spPr>
          <a:xfrm>
            <a:off x="4648958" y="927692"/>
            <a:ext cx="3958190" cy="2245359"/>
          </a:xfrm>
          <a:prstGeom prst="rect">
            <a:avLst/>
          </a:prstGeom>
        </p:spPr>
      </p:pic>
      <p:sp>
        <p:nvSpPr>
          <p:cNvPr id="12" name="TextBox 11">
            <a:extLst>
              <a:ext uri="{FF2B5EF4-FFF2-40B4-BE49-F238E27FC236}">
                <a16:creationId xmlns:a16="http://schemas.microsoft.com/office/drawing/2014/main" xmlns="" id="{99352F6F-3814-4080-9092-01C5256D4C65}"/>
              </a:ext>
            </a:extLst>
          </p:cNvPr>
          <p:cNvSpPr txBox="1"/>
          <p:nvPr/>
        </p:nvSpPr>
        <p:spPr>
          <a:xfrm>
            <a:off x="3912358" y="1007765"/>
            <a:ext cx="833120" cy="584775"/>
          </a:xfrm>
          <a:prstGeom prst="rect">
            <a:avLst/>
          </a:prstGeom>
          <a:noFill/>
        </p:spPr>
        <p:txBody>
          <a:bodyPr wrap="square" rtlCol="0">
            <a:spAutoFit/>
          </a:bodyPr>
          <a:lstStyle/>
          <a:p>
            <a:r>
              <a:rPr lang="en-US" sz="800" dirty="0"/>
              <a:t>6. Connect negative motor lead to breadboard</a:t>
            </a:r>
          </a:p>
        </p:txBody>
      </p:sp>
      <p:pic>
        <p:nvPicPr>
          <p:cNvPr id="13" name="Picture 12">
            <a:extLst>
              <a:ext uri="{FF2B5EF4-FFF2-40B4-BE49-F238E27FC236}">
                <a16:creationId xmlns:a16="http://schemas.microsoft.com/office/drawing/2014/main" xmlns="" id="{F19A8558-93B2-4CA5-A157-2EAAF5C42900}"/>
              </a:ext>
            </a:extLst>
          </p:cNvPr>
          <p:cNvPicPr>
            <a:picLocks noChangeAspect="1"/>
          </p:cNvPicPr>
          <p:nvPr/>
        </p:nvPicPr>
        <p:blipFill rotWithShape="1">
          <a:blip r:embed="rId4"/>
          <a:srcRect l="8834" t="9703" r="8292" b="3853"/>
          <a:stretch/>
        </p:blipFill>
        <p:spPr>
          <a:xfrm>
            <a:off x="8843727" y="1358284"/>
            <a:ext cx="3394015" cy="1991360"/>
          </a:xfrm>
          <a:prstGeom prst="rect">
            <a:avLst/>
          </a:prstGeom>
        </p:spPr>
      </p:pic>
      <p:sp>
        <p:nvSpPr>
          <p:cNvPr id="15" name="TextBox 14">
            <a:extLst>
              <a:ext uri="{FF2B5EF4-FFF2-40B4-BE49-F238E27FC236}">
                <a16:creationId xmlns:a16="http://schemas.microsoft.com/office/drawing/2014/main" xmlns="" id="{BBC9D687-025A-4802-B06D-4D7FAAAA7A8A}"/>
              </a:ext>
            </a:extLst>
          </p:cNvPr>
          <p:cNvSpPr txBox="1"/>
          <p:nvPr/>
        </p:nvSpPr>
        <p:spPr>
          <a:xfrm>
            <a:off x="8545368" y="1007765"/>
            <a:ext cx="833120" cy="461665"/>
          </a:xfrm>
          <a:prstGeom prst="rect">
            <a:avLst/>
          </a:prstGeom>
          <a:noFill/>
        </p:spPr>
        <p:txBody>
          <a:bodyPr wrap="square" rtlCol="0">
            <a:spAutoFit/>
          </a:bodyPr>
          <a:lstStyle/>
          <a:p>
            <a:r>
              <a:rPr lang="en-US" sz="800" dirty="0"/>
              <a:t>7. Connect motor lead to pin</a:t>
            </a:r>
          </a:p>
        </p:txBody>
      </p:sp>
      <p:pic>
        <p:nvPicPr>
          <p:cNvPr id="16" name="Picture 15">
            <a:extLst>
              <a:ext uri="{FF2B5EF4-FFF2-40B4-BE49-F238E27FC236}">
                <a16:creationId xmlns:a16="http://schemas.microsoft.com/office/drawing/2014/main" xmlns="" id="{6BF709A1-EB65-4923-AA1B-DD33F4E0E878}"/>
              </a:ext>
            </a:extLst>
          </p:cNvPr>
          <p:cNvPicPr>
            <a:picLocks noChangeAspect="1"/>
          </p:cNvPicPr>
          <p:nvPr/>
        </p:nvPicPr>
        <p:blipFill rotWithShape="1">
          <a:blip r:embed="rId5"/>
          <a:srcRect l="8462" t="9480" r="8170" b="3778"/>
          <a:stretch/>
        </p:blipFill>
        <p:spPr>
          <a:xfrm>
            <a:off x="632495" y="4180225"/>
            <a:ext cx="3789667" cy="2219960"/>
          </a:xfrm>
          <a:prstGeom prst="rect">
            <a:avLst/>
          </a:prstGeom>
        </p:spPr>
      </p:pic>
      <p:sp>
        <p:nvSpPr>
          <p:cNvPr id="18" name="TextBox 17">
            <a:extLst>
              <a:ext uri="{FF2B5EF4-FFF2-40B4-BE49-F238E27FC236}">
                <a16:creationId xmlns:a16="http://schemas.microsoft.com/office/drawing/2014/main" xmlns="" id="{1ABE6939-45FA-47B9-88B1-5403B274CBCA}"/>
              </a:ext>
            </a:extLst>
          </p:cNvPr>
          <p:cNvSpPr txBox="1"/>
          <p:nvPr/>
        </p:nvSpPr>
        <p:spPr>
          <a:xfrm>
            <a:off x="-73632" y="4337545"/>
            <a:ext cx="833120" cy="584775"/>
          </a:xfrm>
          <a:prstGeom prst="rect">
            <a:avLst/>
          </a:prstGeom>
          <a:noFill/>
        </p:spPr>
        <p:txBody>
          <a:bodyPr wrap="square" rtlCol="0">
            <a:spAutoFit/>
          </a:bodyPr>
          <a:lstStyle/>
          <a:p>
            <a:r>
              <a:rPr lang="en-US" sz="800" dirty="0"/>
              <a:t>8. Connect positive motor lead to breadboard</a:t>
            </a:r>
          </a:p>
        </p:txBody>
      </p:sp>
      <p:pic>
        <p:nvPicPr>
          <p:cNvPr id="19" name="Picture 18">
            <a:extLst>
              <a:ext uri="{FF2B5EF4-FFF2-40B4-BE49-F238E27FC236}">
                <a16:creationId xmlns:a16="http://schemas.microsoft.com/office/drawing/2014/main" xmlns="" id="{AE99AFBE-94AE-4CCC-9F9C-8AB62EB8C178}"/>
              </a:ext>
            </a:extLst>
          </p:cNvPr>
          <p:cNvPicPr>
            <a:picLocks noChangeAspect="1"/>
          </p:cNvPicPr>
          <p:nvPr/>
        </p:nvPicPr>
        <p:blipFill rotWithShape="1">
          <a:blip r:embed="rId6"/>
          <a:srcRect l="8875" t="9630" r="8041" b="4148"/>
          <a:stretch/>
        </p:blipFill>
        <p:spPr>
          <a:xfrm>
            <a:off x="4893685" y="4337545"/>
            <a:ext cx="3651683" cy="2131675"/>
          </a:xfrm>
          <a:prstGeom prst="rect">
            <a:avLst/>
          </a:prstGeom>
        </p:spPr>
      </p:pic>
      <p:sp>
        <p:nvSpPr>
          <p:cNvPr id="21" name="TextBox 20">
            <a:extLst>
              <a:ext uri="{FF2B5EF4-FFF2-40B4-BE49-F238E27FC236}">
                <a16:creationId xmlns:a16="http://schemas.microsoft.com/office/drawing/2014/main" xmlns="" id="{7190E23A-7F5C-4405-9815-42D0F5ADC172}"/>
              </a:ext>
            </a:extLst>
          </p:cNvPr>
          <p:cNvSpPr txBox="1"/>
          <p:nvPr/>
        </p:nvSpPr>
        <p:spPr>
          <a:xfrm>
            <a:off x="8501380" y="4257040"/>
            <a:ext cx="833120" cy="338554"/>
          </a:xfrm>
          <a:prstGeom prst="rect">
            <a:avLst/>
          </a:prstGeom>
          <a:noFill/>
        </p:spPr>
        <p:txBody>
          <a:bodyPr wrap="square" rtlCol="0">
            <a:spAutoFit/>
          </a:bodyPr>
          <a:lstStyle/>
          <a:p>
            <a:r>
              <a:rPr lang="en-US" sz="800" dirty="0"/>
              <a:t>10. Connect positive</a:t>
            </a:r>
          </a:p>
        </p:txBody>
      </p:sp>
      <p:pic>
        <p:nvPicPr>
          <p:cNvPr id="22" name="Picture 21">
            <a:extLst>
              <a:ext uri="{FF2B5EF4-FFF2-40B4-BE49-F238E27FC236}">
                <a16:creationId xmlns:a16="http://schemas.microsoft.com/office/drawing/2014/main" xmlns="" id="{47D3F152-DAA0-40D2-9CB0-74487462E1AD}"/>
              </a:ext>
            </a:extLst>
          </p:cNvPr>
          <p:cNvPicPr>
            <a:picLocks noChangeAspect="1"/>
          </p:cNvPicPr>
          <p:nvPr/>
        </p:nvPicPr>
        <p:blipFill rotWithShape="1">
          <a:blip r:embed="rId7"/>
          <a:srcRect l="5667" t="4297" r="8295" b="3704"/>
          <a:stretch/>
        </p:blipFill>
        <p:spPr>
          <a:xfrm>
            <a:off x="9137431" y="4257040"/>
            <a:ext cx="3054569" cy="1838960"/>
          </a:xfrm>
          <a:prstGeom prst="rect">
            <a:avLst/>
          </a:prstGeom>
        </p:spPr>
      </p:pic>
      <p:sp>
        <p:nvSpPr>
          <p:cNvPr id="24" name="TextBox 23">
            <a:extLst>
              <a:ext uri="{FF2B5EF4-FFF2-40B4-BE49-F238E27FC236}">
                <a16:creationId xmlns:a16="http://schemas.microsoft.com/office/drawing/2014/main" xmlns="" id="{B6CDDC89-DB58-4E46-BC8F-7ABEDA44FCC7}"/>
              </a:ext>
            </a:extLst>
          </p:cNvPr>
          <p:cNvSpPr txBox="1"/>
          <p:nvPr/>
        </p:nvSpPr>
        <p:spPr>
          <a:xfrm>
            <a:off x="4477125" y="4087763"/>
            <a:ext cx="833120" cy="338554"/>
          </a:xfrm>
          <a:prstGeom prst="rect">
            <a:avLst/>
          </a:prstGeom>
          <a:noFill/>
        </p:spPr>
        <p:txBody>
          <a:bodyPr wrap="square" rtlCol="0">
            <a:spAutoFit/>
          </a:bodyPr>
          <a:lstStyle/>
          <a:p>
            <a:r>
              <a:rPr lang="en-US" sz="800" dirty="0"/>
              <a:t>9. Connect ground</a:t>
            </a:r>
          </a:p>
        </p:txBody>
      </p:sp>
    </p:spTree>
    <p:extLst>
      <p:ext uri="{BB962C8B-B14F-4D97-AF65-F5344CB8AC3E}">
        <p14:creationId xmlns:p14="http://schemas.microsoft.com/office/powerpoint/2010/main" val="1243638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2125E3DC-75DB-4E56-9FD0-1243A30B051A}"/>
              </a:ext>
            </a:extLst>
          </p:cNvPr>
          <p:cNvSpPr>
            <a:spLocks noGrp="1"/>
          </p:cNvSpPr>
          <p:nvPr>
            <p:ph type="dt" sz="half" idx="10"/>
          </p:nvPr>
        </p:nvSpPr>
        <p:spPr/>
        <p:txBody>
          <a:bodyPr/>
          <a:lstStyle/>
          <a:p>
            <a:r>
              <a:rPr lang="en-US"/>
              <a:t>Fall 2020</a:t>
            </a:r>
          </a:p>
        </p:txBody>
      </p:sp>
      <p:pic>
        <p:nvPicPr>
          <p:cNvPr id="5" name="Picture 4">
            <a:extLst>
              <a:ext uri="{FF2B5EF4-FFF2-40B4-BE49-F238E27FC236}">
                <a16:creationId xmlns:a16="http://schemas.microsoft.com/office/drawing/2014/main" xmlns="" id="{CEC4384C-AD94-4FBA-9B2F-18CADABDD01E}"/>
              </a:ext>
            </a:extLst>
          </p:cNvPr>
          <p:cNvPicPr>
            <a:picLocks noChangeAspect="1"/>
          </p:cNvPicPr>
          <p:nvPr/>
        </p:nvPicPr>
        <p:blipFill rotWithShape="1">
          <a:blip r:embed="rId2"/>
          <a:srcRect l="6125" t="4075" r="8209" b="3926"/>
          <a:stretch/>
        </p:blipFill>
        <p:spPr>
          <a:xfrm>
            <a:off x="599440" y="1056640"/>
            <a:ext cx="3506722" cy="2118360"/>
          </a:xfrm>
          <a:prstGeom prst="rect">
            <a:avLst/>
          </a:prstGeom>
        </p:spPr>
      </p:pic>
      <p:sp>
        <p:nvSpPr>
          <p:cNvPr id="7" name="TextBox 6">
            <a:extLst>
              <a:ext uri="{FF2B5EF4-FFF2-40B4-BE49-F238E27FC236}">
                <a16:creationId xmlns:a16="http://schemas.microsoft.com/office/drawing/2014/main" xmlns="" id="{4D53D674-9B8F-476A-92EE-CF1361F421BB}"/>
              </a:ext>
            </a:extLst>
          </p:cNvPr>
          <p:cNvSpPr txBox="1"/>
          <p:nvPr/>
        </p:nvSpPr>
        <p:spPr>
          <a:xfrm>
            <a:off x="0" y="1143000"/>
            <a:ext cx="833120" cy="338554"/>
          </a:xfrm>
          <a:prstGeom prst="rect">
            <a:avLst/>
          </a:prstGeom>
          <a:noFill/>
        </p:spPr>
        <p:txBody>
          <a:bodyPr wrap="square" rtlCol="0">
            <a:spAutoFit/>
          </a:bodyPr>
          <a:lstStyle/>
          <a:p>
            <a:r>
              <a:rPr lang="en-US" sz="800" dirty="0"/>
              <a:t>11. Connect button</a:t>
            </a:r>
          </a:p>
        </p:txBody>
      </p:sp>
      <p:pic>
        <p:nvPicPr>
          <p:cNvPr id="8" name="Picture 7">
            <a:extLst>
              <a:ext uri="{FF2B5EF4-FFF2-40B4-BE49-F238E27FC236}">
                <a16:creationId xmlns:a16="http://schemas.microsoft.com/office/drawing/2014/main" xmlns="" id="{B40F18AF-77D5-4F7A-BA8F-434D2C3CAD9D}"/>
              </a:ext>
            </a:extLst>
          </p:cNvPr>
          <p:cNvPicPr>
            <a:picLocks noChangeAspect="1"/>
          </p:cNvPicPr>
          <p:nvPr/>
        </p:nvPicPr>
        <p:blipFill rotWithShape="1">
          <a:blip r:embed="rId3"/>
          <a:srcRect l="6043" t="4148" r="8211" b="3778"/>
          <a:stretch/>
        </p:blipFill>
        <p:spPr>
          <a:xfrm>
            <a:off x="4939060" y="1056640"/>
            <a:ext cx="3503900" cy="2118360"/>
          </a:xfrm>
          <a:prstGeom prst="rect">
            <a:avLst/>
          </a:prstGeom>
        </p:spPr>
      </p:pic>
      <p:sp>
        <p:nvSpPr>
          <p:cNvPr id="10" name="TextBox 9">
            <a:extLst>
              <a:ext uri="{FF2B5EF4-FFF2-40B4-BE49-F238E27FC236}">
                <a16:creationId xmlns:a16="http://schemas.microsoft.com/office/drawing/2014/main" xmlns="" id="{FE7092FA-DE83-4DF7-87CF-68E284254915}"/>
              </a:ext>
            </a:extLst>
          </p:cNvPr>
          <p:cNvSpPr txBox="1"/>
          <p:nvPr/>
        </p:nvSpPr>
        <p:spPr>
          <a:xfrm>
            <a:off x="4106051" y="1056640"/>
            <a:ext cx="833120" cy="461665"/>
          </a:xfrm>
          <a:prstGeom prst="rect">
            <a:avLst/>
          </a:prstGeom>
          <a:noFill/>
        </p:spPr>
        <p:txBody>
          <a:bodyPr wrap="square" rtlCol="0">
            <a:spAutoFit/>
          </a:bodyPr>
          <a:lstStyle/>
          <a:p>
            <a:r>
              <a:rPr lang="en-US" sz="800" dirty="0"/>
              <a:t>12. Connect button positive lead</a:t>
            </a:r>
          </a:p>
        </p:txBody>
      </p:sp>
      <p:pic>
        <p:nvPicPr>
          <p:cNvPr id="11" name="Picture 10">
            <a:extLst>
              <a:ext uri="{FF2B5EF4-FFF2-40B4-BE49-F238E27FC236}">
                <a16:creationId xmlns:a16="http://schemas.microsoft.com/office/drawing/2014/main" xmlns="" id="{3D0924A9-B8BA-42F6-957D-C61A89EE8A5A}"/>
              </a:ext>
            </a:extLst>
          </p:cNvPr>
          <p:cNvPicPr>
            <a:picLocks noChangeAspect="1"/>
          </p:cNvPicPr>
          <p:nvPr/>
        </p:nvPicPr>
        <p:blipFill rotWithShape="1">
          <a:blip r:embed="rId4"/>
          <a:srcRect l="6196" t="3984" r="8127" b="3696"/>
          <a:stretch/>
        </p:blipFill>
        <p:spPr>
          <a:xfrm>
            <a:off x="833120" y="3806687"/>
            <a:ext cx="3841857" cy="2330726"/>
          </a:xfrm>
          <a:prstGeom prst="rect">
            <a:avLst/>
          </a:prstGeom>
        </p:spPr>
      </p:pic>
      <p:sp>
        <p:nvSpPr>
          <p:cNvPr id="13" name="TextBox 12">
            <a:extLst>
              <a:ext uri="{FF2B5EF4-FFF2-40B4-BE49-F238E27FC236}">
                <a16:creationId xmlns:a16="http://schemas.microsoft.com/office/drawing/2014/main" xmlns="" id="{01DE2DF1-B4BA-4085-9B79-D83008E9BC23}"/>
              </a:ext>
            </a:extLst>
          </p:cNvPr>
          <p:cNvSpPr txBox="1"/>
          <p:nvPr/>
        </p:nvSpPr>
        <p:spPr>
          <a:xfrm>
            <a:off x="39290" y="3806687"/>
            <a:ext cx="833120" cy="461665"/>
          </a:xfrm>
          <a:prstGeom prst="rect">
            <a:avLst/>
          </a:prstGeom>
          <a:noFill/>
        </p:spPr>
        <p:txBody>
          <a:bodyPr wrap="square" rtlCol="0">
            <a:spAutoFit/>
          </a:bodyPr>
          <a:lstStyle/>
          <a:p>
            <a:r>
              <a:rPr lang="en-US" sz="800" dirty="0"/>
              <a:t>13. Connect button 10 K</a:t>
            </a:r>
            <a:r>
              <a:rPr lang="el-GR" sz="800" dirty="0"/>
              <a:t>Ω</a:t>
            </a:r>
            <a:r>
              <a:rPr lang="en-US" sz="800" dirty="0"/>
              <a:t> resistor</a:t>
            </a:r>
          </a:p>
        </p:txBody>
      </p:sp>
      <p:pic>
        <p:nvPicPr>
          <p:cNvPr id="14" name="Picture 13">
            <a:extLst>
              <a:ext uri="{FF2B5EF4-FFF2-40B4-BE49-F238E27FC236}">
                <a16:creationId xmlns:a16="http://schemas.microsoft.com/office/drawing/2014/main" xmlns="" id="{306D0C7C-55D3-4F48-8E02-B60DAA78C74A}"/>
              </a:ext>
            </a:extLst>
          </p:cNvPr>
          <p:cNvPicPr>
            <a:picLocks noChangeAspect="1"/>
          </p:cNvPicPr>
          <p:nvPr/>
        </p:nvPicPr>
        <p:blipFill rotWithShape="1">
          <a:blip r:embed="rId5"/>
          <a:srcRect l="5992" t="4059" r="8206" b="3695"/>
          <a:stretch/>
        </p:blipFill>
        <p:spPr>
          <a:xfrm>
            <a:off x="5411857" y="3834019"/>
            <a:ext cx="3763636" cy="2276061"/>
          </a:xfrm>
          <a:prstGeom prst="rect">
            <a:avLst/>
          </a:prstGeom>
        </p:spPr>
      </p:pic>
      <p:sp>
        <p:nvSpPr>
          <p:cNvPr id="16" name="TextBox 15">
            <a:extLst>
              <a:ext uri="{FF2B5EF4-FFF2-40B4-BE49-F238E27FC236}">
                <a16:creationId xmlns:a16="http://schemas.microsoft.com/office/drawing/2014/main" xmlns="" id="{D65E9A44-0C42-4A3D-825A-8A7443F74753}"/>
              </a:ext>
            </a:extLst>
          </p:cNvPr>
          <p:cNvSpPr txBox="1"/>
          <p:nvPr/>
        </p:nvSpPr>
        <p:spPr>
          <a:xfrm>
            <a:off x="4682214" y="3806687"/>
            <a:ext cx="833120" cy="338554"/>
          </a:xfrm>
          <a:prstGeom prst="rect">
            <a:avLst/>
          </a:prstGeom>
          <a:noFill/>
        </p:spPr>
        <p:txBody>
          <a:bodyPr wrap="square" rtlCol="0">
            <a:spAutoFit/>
          </a:bodyPr>
          <a:lstStyle/>
          <a:p>
            <a:r>
              <a:rPr lang="en-US" sz="800" dirty="0"/>
              <a:t>14. Connect button to pin</a:t>
            </a:r>
          </a:p>
        </p:txBody>
      </p:sp>
    </p:spTree>
    <p:extLst>
      <p:ext uri="{BB962C8B-B14F-4D97-AF65-F5344CB8AC3E}">
        <p14:creationId xmlns:p14="http://schemas.microsoft.com/office/powerpoint/2010/main" val="2822997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1637B5F9-F7CE-4ABA-91D3-4849D81931FE}" vid="{23ADF963-851A-4E31-84B6-C4A20BAEB8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22757</TotalTime>
  <Words>1724</Words>
  <Application>Microsoft Macintosh PowerPoint</Application>
  <PresentationFormat>Widescreen</PresentationFormat>
  <Paragraphs>280</Paragraphs>
  <Slides>27</Slides>
  <Notes>9</Notes>
  <HiddenSlides>4</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Calibri</vt:lpstr>
      <vt:lpstr>Calibri Light</vt:lpstr>
      <vt:lpstr>Cambria Math</vt:lpstr>
      <vt:lpstr>Gabriola</vt:lpstr>
      <vt:lpstr>Open Sans</vt:lpstr>
      <vt:lpstr>Arial</vt:lpstr>
      <vt:lpstr>Arial</vt:lpstr>
      <vt:lpstr>Office Theme</vt:lpstr>
      <vt:lpstr>Session 9!!!</vt:lpstr>
      <vt:lpstr>Today’s Agenda</vt:lpstr>
      <vt:lpstr>Women in Tech Spotlight </vt:lpstr>
      <vt:lpstr>Kahoot!</vt:lpstr>
      <vt:lpstr>Review of Last Week’s Activity</vt:lpstr>
      <vt:lpstr>PowerPoint Presentation</vt:lpstr>
      <vt:lpstr>PowerPoint Presentation</vt:lpstr>
      <vt:lpstr>PowerPoint Presentation</vt:lpstr>
      <vt:lpstr>PowerPoint Presentation</vt:lpstr>
      <vt:lpstr>PowerPoint Presentation</vt:lpstr>
      <vt:lpstr>This Week’s Activity </vt:lpstr>
      <vt:lpstr>PowerPoint Presentation</vt:lpstr>
      <vt:lpstr>Piezoelectric Effect (PZT)</vt:lpstr>
      <vt:lpstr>PZTs in Real Life</vt:lpstr>
      <vt:lpstr>Piezo Buzzer</vt:lpstr>
      <vt:lpstr>PowerPoint Presentation</vt:lpstr>
      <vt:lpstr>PowerPoint Presentation</vt:lpstr>
      <vt:lpstr>Musical Keyboard</vt:lpstr>
      <vt:lpstr>Circuit</vt:lpstr>
      <vt:lpstr>PowerPoint Presentation</vt:lpstr>
      <vt:lpstr>PowerPoint Presentation</vt:lpstr>
      <vt:lpstr>Stand Ups</vt:lpstr>
      <vt:lpstr>Resources</vt:lpstr>
      <vt:lpstr>Backup Material</vt:lpstr>
      <vt:lpstr>Women in Tech Spotlight: Tan Le</vt:lpstr>
      <vt:lpstr>Women in Tech Spotlight: Fei Fei Li</vt:lpstr>
      <vt:lpstr>Women in Tech Spotlight: Kate Rubins</vt:lpstr>
    </vt:vector>
  </TitlesOfParts>
  <Company>U.S. Department of Defense</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Session 0!!!!</dc:title>
  <dc:creator>Holm, Raven LT</dc:creator>
  <cp:lastModifiedBy>Microsoft Office User</cp:lastModifiedBy>
  <cp:revision>163</cp:revision>
  <dcterms:created xsi:type="dcterms:W3CDTF">2018-02-15T15:12:21Z</dcterms:created>
  <dcterms:modified xsi:type="dcterms:W3CDTF">2020-12-01T00:53:48Z</dcterms:modified>
</cp:coreProperties>
</file>